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4"/>
  </p:notesMasterIdLst>
  <p:handoutMasterIdLst>
    <p:handoutMasterId r:id="rId15"/>
  </p:handoutMasterIdLst>
  <p:sldIdLst>
    <p:sldId id="269" r:id="rId3"/>
    <p:sldId id="280" r:id="rId4"/>
    <p:sldId id="281" r:id="rId5"/>
    <p:sldId id="282" r:id="rId6"/>
    <p:sldId id="283" r:id="rId7"/>
    <p:sldId id="312" r:id="rId8"/>
    <p:sldId id="313" r:id="rId9"/>
    <p:sldId id="314" r:id="rId10"/>
    <p:sldId id="315" r:id="rId11"/>
    <p:sldId id="316" r:id="rId12"/>
    <p:sldId id="299" r:id="rId13"/>
  </p:sldIdLst>
  <p:sldSz cx="12188825"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67">
          <p15:clr>
            <a:srgbClr val="A4A3A4"/>
          </p15:clr>
        </p15:guide>
        <p15:guide id="3" orient="horz" pos="3888">
          <p15:clr>
            <a:srgbClr val="A4A3A4"/>
          </p15:clr>
        </p15:guide>
        <p15:guide id="4" pos="3839">
          <p15:clr>
            <a:srgbClr val="A4A3A4"/>
          </p15:clr>
        </p15:guide>
        <p15:guide id="5" pos="815">
          <p15:clr>
            <a:srgbClr val="A4A3A4"/>
          </p15:clr>
        </p15:guide>
        <p15:guide id="6" pos="6863">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10" d="100"/>
          <a:sy n="110" d="100"/>
        </p:scale>
        <p:origin x="630" y="114"/>
      </p:cViewPr>
      <p:guideLst>
        <p:guide orient="horz" pos="2160"/>
        <p:guide orient="horz" pos="367"/>
        <p:guide orient="horz" pos="3888"/>
        <p:guide pos="3839"/>
        <p:guide pos="815"/>
        <p:guide pos="6863"/>
      </p:guideLst>
    </p:cSldViewPr>
  </p:slideViewPr>
  <p:notesTextViewPr>
    <p:cViewPr>
      <p:scale>
        <a:sx n="100" d="100"/>
        <a:sy n="100" d="100"/>
      </p:scale>
      <p:origin x="0" y="0"/>
    </p:cViewPr>
  </p:notesTextViewPr>
  <p:notesViewPr>
    <p:cSldViewPr showGuides="1">
      <p:cViewPr varScale="1">
        <p:scale>
          <a:sx n="68" d="100"/>
          <a:sy n="68" d="100"/>
        </p:scale>
        <p:origin x="-277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1435" tIns="45718" rIns="91435" bIns="45718" rtlCol="0"/>
          <a:lstStyle>
            <a:lvl1pPr algn="l" latinLnBrk="0">
              <a:defRPr kumimoji="1" lang="ja-JP" sz="1200"/>
            </a:lvl1pPr>
          </a:lstStyle>
          <a:p>
            <a:endParaRPr kumimoji="1" lang="ja-JP"/>
          </a:p>
        </p:txBody>
      </p:sp>
      <p:sp>
        <p:nvSpPr>
          <p:cNvPr id="3" name="日付プレースホルダー 2"/>
          <p:cNvSpPr>
            <a:spLocks noGrp="1"/>
          </p:cNvSpPr>
          <p:nvPr>
            <p:ph type="dt" sz="quarter" idx="1"/>
          </p:nvPr>
        </p:nvSpPr>
        <p:spPr>
          <a:xfrm>
            <a:off x="3815373" y="1"/>
            <a:ext cx="2918831" cy="493316"/>
          </a:xfrm>
          <a:prstGeom prst="rect">
            <a:avLst/>
          </a:prstGeom>
        </p:spPr>
        <p:txBody>
          <a:bodyPr vert="horz" lIns="91435" tIns="45718" rIns="91435" bIns="45718" rtlCol="0"/>
          <a:lstStyle>
            <a:lvl1pPr algn="r" latinLnBrk="0">
              <a:defRPr kumimoji="1" lang="ja-JP" sz="1200"/>
            </a:lvl1pPr>
          </a:lstStyle>
          <a:p>
            <a:fld id="{0DCA0844-C266-46EC-A036-E1634F64C44A}" type="datetimeFigureOut">
              <a:rPr kumimoji="1" lang="en-US" altLang="ja-JP"/>
              <a:t>8/7/2024</a:t>
            </a:fld>
            <a:endParaRPr kumimoji="1" lang="ja-JP"/>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5" tIns="45718" rIns="91435" bIns="45718" rtlCol="0" anchor="b"/>
          <a:lstStyle>
            <a:lvl1pPr algn="l" latinLnBrk="0">
              <a:defRPr kumimoji="1" lang="ja-JP" sz="1200"/>
            </a:lvl1pPr>
          </a:lstStyle>
          <a:p>
            <a:endParaRPr kumimoji="1" lang="ja-JP"/>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35" tIns="45718" rIns="91435" bIns="45718" rtlCol="0" anchor="b"/>
          <a:lstStyle>
            <a:lvl1pPr algn="r" latinLnBrk="0">
              <a:defRPr kumimoji="1" lang="ja-JP" sz="1200"/>
            </a:lvl1pPr>
          </a:lstStyle>
          <a:p>
            <a:fld id="{BCB088AA-226D-4237-A99F-5C4B97F43BA8}" type="slidenum">
              <a:rPr kumimoji="1" lang="ja-JP"/>
              <a:t>‹#›</a:t>
            </a:fld>
            <a:endParaRPr kumimoji="1" lang="ja-JP"/>
          </a:p>
        </p:txBody>
      </p:sp>
    </p:spTree>
    <p:extLst>
      <p:ext uri="{BB962C8B-B14F-4D97-AF65-F5344CB8AC3E}">
        <p14:creationId xmlns:p14="http://schemas.microsoft.com/office/powerpoint/2010/main" val="56313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1435" tIns="45718" rIns="91435" bIns="45718" rtlCol="0"/>
          <a:lstStyle>
            <a:lvl1pPr algn="l" latinLnBrk="0">
              <a:defRPr kumimoji="1" lang="ja-JP" sz="1200"/>
            </a:lvl1pPr>
          </a:lstStyle>
          <a:p>
            <a:endParaRPr kumimoji="1" lang="ja-JP"/>
          </a:p>
        </p:txBody>
      </p:sp>
      <p:sp>
        <p:nvSpPr>
          <p:cNvPr id="3" name="日付プレースホルダー 2"/>
          <p:cNvSpPr>
            <a:spLocks noGrp="1"/>
          </p:cNvSpPr>
          <p:nvPr>
            <p:ph type="dt" idx="1"/>
          </p:nvPr>
        </p:nvSpPr>
        <p:spPr>
          <a:xfrm>
            <a:off x="3815373" y="1"/>
            <a:ext cx="2918831" cy="493316"/>
          </a:xfrm>
          <a:prstGeom prst="rect">
            <a:avLst/>
          </a:prstGeom>
        </p:spPr>
        <p:txBody>
          <a:bodyPr vert="horz" lIns="91435" tIns="45718" rIns="91435" bIns="45718" rtlCol="0"/>
          <a:lstStyle>
            <a:lvl1pPr algn="r" latinLnBrk="0">
              <a:defRPr kumimoji="1" lang="ja-JP" sz="1200"/>
            </a:lvl1pPr>
          </a:lstStyle>
          <a:p>
            <a:fld id="{28C08BCD-7B2F-4BCE-87AF-5D67EFFE4D17}" type="datetimeFigureOut">
              <a:t>2024/8/7</a:t>
            </a:fld>
            <a:endParaRPr kumimoji="1" lang="ja-JP"/>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35" tIns="45718" rIns="91435" bIns="45718" rtlCol="0" anchor="ctr"/>
          <a:lstStyle/>
          <a:p>
            <a:endParaRPr kumimoji="1" lang="ja-JP"/>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5" tIns="45718" rIns="91435" bIns="45718"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5" tIns="45718" rIns="91435" bIns="45718" rtlCol="0" anchor="b"/>
          <a:lstStyle>
            <a:lvl1pPr algn="l" latinLnBrk="0">
              <a:defRPr kumimoji="1" lang="ja-JP" sz="1200"/>
            </a:lvl1pPr>
          </a:lstStyle>
          <a:p>
            <a:endParaRPr kumimoji="1" lang="ja-JP"/>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35" tIns="45718" rIns="91435" bIns="45718" rtlCol="0" anchor="b"/>
          <a:lstStyle>
            <a:lvl1pPr algn="r" latinLnBrk="0">
              <a:defRPr kumimoji="1" lang="ja-JP" sz="1200"/>
            </a:lvl1pPr>
          </a:lstStyle>
          <a:p>
            <a:fld id="{1B6A1353-EEA5-436B-AB14-1D84B195E669}" type="slidenum">
              <a:t>‹#›</a:t>
            </a:fld>
            <a:endParaRPr kumimoji="1" lang="ja-JP"/>
          </a:p>
        </p:txBody>
      </p:sp>
    </p:spTree>
    <p:extLst>
      <p:ext uri="{BB962C8B-B14F-4D97-AF65-F5344CB8AC3E}">
        <p14:creationId xmlns:p14="http://schemas.microsoft.com/office/powerpoint/2010/main" val="38206754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2"/>
        </a:solidFill>
        <a:latin typeface="+mn-lt"/>
        <a:ea typeface="+mn-ea"/>
        <a:cs typeface="+mn-cs"/>
      </a:defRPr>
    </a:lvl1pPr>
    <a:lvl2pPr marL="457200" algn="l" defTabSz="914400" rtl="0" eaLnBrk="1" latinLnBrk="0" hangingPunct="1">
      <a:defRPr kumimoji="1" lang="ja-JP" sz="1200" kern="1200">
        <a:solidFill>
          <a:schemeClr val="tx2"/>
        </a:solidFill>
        <a:latin typeface="+mn-lt"/>
        <a:ea typeface="+mn-ea"/>
        <a:cs typeface="+mn-cs"/>
      </a:defRPr>
    </a:lvl2pPr>
    <a:lvl3pPr marL="914400" algn="l" defTabSz="914400" rtl="0" eaLnBrk="1" latinLnBrk="0" hangingPunct="1">
      <a:defRPr kumimoji="1" lang="ja-JP" sz="1200" kern="1200">
        <a:solidFill>
          <a:schemeClr val="tx2"/>
        </a:solidFill>
        <a:latin typeface="+mn-lt"/>
        <a:ea typeface="+mn-ea"/>
        <a:cs typeface="+mn-cs"/>
      </a:defRPr>
    </a:lvl3pPr>
    <a:lvl4pPr marL="1371600" algn="l" defTabSz="914400" rtl="0" eaLnBrk="1" latinLnBrk="0" hangingPunct="1">
      <a:defRPr kumimoji="1" lang="ja-JP" sz="1200" kern="1200">
        <a:solidFill>
          <a:schemeClr val="tx2"/>
        </a:solidFill>
        <a:latin typeface="+mn-lt"/>
        <a:ea typeface="+mn-ea"/>
        <a:cs typeface="+mn-cs"/>
      </a:defRPr>
    </a:lvl4pPr>
    <a:lvl5pPr marL="1828800" algn="l" defTabSz="914400" rtl="0" eaLnBrk="1" latinLnBrk="0" hangingPunct="1">
      <a:defRPr kumimoji="1" lang="ja-JP" sz="1200" kern="1200">
        <a:solidFill>
          <a:schemeClr val="tx2"/>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2" y="0"/>
            <a:ext cx="12188823"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8" name="1 つの角を丸めた四角形7"/>
          <p:cNvSpPr/>
          <p:nvPr/>
        </p:nvSpPr>
        <p:spPr bwMode="ltGray">
          <a:xfrm rot="10800000" flipH="1" flipV="1">
            <a:off x="6926759" y="228598"/>
            <a:ext cx="5035054" cy="5715002"/>
          </a:xfrm>
          <a:prstGeom prst="round1Rect">
            <a:avLst>
              <a:gd name="adj" fmla="val 589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9" name="長方形 8"/>
          <p:cNvSpPr/>
          <p:nvPr/>
        </p:nvSpPr>
        <p:spPr>
          <a:xfrm>
            <a:off x="0" y="3"/>
            <a:ext cx="6926756"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10" name="長方形 9"/>
          <p:cNvSpPr/>
          <p:nvPr/>
        </p:nvSpPr>
        <p:spPr>
          <a:xfrm>
            <a:off x="0" y="6172200"/>
            <a:ext cx="12188952" cy="6858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2" name="タイトル 1"/>
          <p:cNvSpPr>
            <a:spLocks noGrp="1"/>
          </p:cNvSpPr>
          <p:nvPr>
            <p:ph type="ctrTitle"/>
          </p:nvPr>
        </p:nvSpPr>
        <p:spPr>
          <a:xfrm>
            <a:off x="608013" y="1703718"/>
            <a:ext cx="5791200" cy="3733800"/>
          </a:xfrm>
        </p:spPr>
        <p:txBody>
          <a:bodyPr>
            <a:normAutofit/>
          </a:bodyPr>
          <a:lstStyle>
            <a:lvl1pPr latinLnBrk="0">
              <a:lnSpc>
                <a:spcPct val="80000"/>
              </a:lnSpc>
              <a:defRPr kumimoji="1" lang="ja-JP" sz="6000">
                <a:solidFill>
                  <a:schemeClr val="bg1"/>
                </a:solidFill>
                <a:effectLst>
                  <a:outerShdw blurRad="88900" algn="ctr" rotWithShape="0">
                    <a:prstClr val="black">
                      <a:alpha val="35000"/>
                    </a:prstClr>
                  </a:outerShdw>
                </a:effectLst>
              </a:defRPr>
            </a:lvl1pPr>
          </a:lstStyle>
          <a:p>
            <a:r>
              <a:rPr kumimoji="1" lang="ja-JP" altLang="en-US"/>
              <a:t>マスター タイトルの書式設定</a:t>
            </a:r>
            <a:endParaRPr kumimoji="1" lang="ja-JP"/>
          </a:p>
        </p:txBody>
      </p:sp>
      <p:sp>
        <p:nvSpPr>
          <p:cNvPr id="3" name="サブタイトル 2"/>
          <p:cNvSpPr>
            <a:spLocks noGrp="1"/>
          </p:cNvSpPr>
          <p:nvPr>
            <p:ph type="subTitle" idx="1"/>
          </p:nvPr>
        </p:nvSpPr>
        <p:spPr>
          <a:xfrm>
            <a:off x="7085014" y="3429000"/>
            <a:ext cx="4572000" cy="1905000"/>
          </a:xfrm>
        </p:spPr>
        <p:txBody>
          <a:bodyPr anchor="b"/>
          <a:lstStyle>
            <a:lvl1pPr marL="0" indent="0" algn="l" latinLnBrk="0">
              <a:spcBef>
                <a:spcPts val="0"/>
              </a:spcBef>
              <a:buNone/>
              <a:defRPr kumimoji="1" lang="ja-JP">
                <a:solidFill>
                  <a:schemeClr val="tx1"/>
                </a:solidFill>
              </a:defRPr>
            </a:lvl1pPr>
            <a:lvl2pPr marL="457200" indent="0" algn="ctr" latinLnBrk="0">
              <a:buNone/>
              <a:defRPr kumimoji="1" lang="ja-JP">
                <a:solidFill>
                  <a:schemeClr val="tx1">
                    <a:tint val="75000"/>
                  </a:schemeClr>
                </a:solidFill>
              </a:defRPr>
            </a:lvl2pPr>
            <a:lvl3pPr marL="914400" indent="0" algn="ctr" latinLnBrk="0">
              <a:buNone/>
              <a:defRPr kumimoji="1" lang="ja-JP">
                <a:solidFill>
                  <a:schemeClr val="tx1">
                    <a:tint val="75000"/>
                  </a:schemeClr>
                </a:solidFill>
              </a:defRPr>
            </a:lvl3pPr>
            <a:lvl4pPr marL="1371600" indent="0" algn="ctr" latinLnBrk="0">
              <a:buNone/>
              <a:defRPr kumimoji="1" lang="ja-JP">
                <a:solidFill>
                  <a:schemeClr val="tx1">
                    <a:tint val="75000"/>
                  </a:schemeClr>
                </a:solidFill>
              </a:defRPr>
            </a:lvl4pPr>
            <a:lvl5pPr marL="1828800" indent="0" algn="ctr" latinLnBrk="0">
              <a:buNone/>
              <a:defRPr kumimoji="1" lang="ja-JP">
                <a:solidFill>
                  <a:schemeClr val="tx1">
                    <a:tint val="75000"/>
                  </a:schemeClr>
                </a:solidFill>
              </a:defRPr>
            </a:lvl5pPr>
            <a:lvl6pPr marL="2286000" indent="0" algn="ctr" latinLnBrk="0">
              <a:buNone/>
              <a:defRPr kumimoji="1" lang="ja-JP">
                <a:solidFill>
                  <a:schemeClr val="tx1">
                    <a:tint val="75000"/>
                  </a:schemeClr>
                </a:solidFill>
              </a:defRPr>
            </a:lvl6pPr>
            <a:lvl7pPr marL="2743200" indent="0" algn="ctr" latinLnBrk="0">
              <a:buNone/>
              <a:defRPr kumimoji="1" lang="ja-JP">
                <a:solidFill>
                  <a:schemeClr val="tx1">
                    <a:tint val="75000"/>
                  </a:schemeClr>
                </a:solidFill>
              </a:defRPr>
            </a:lvl7pPr>
            <a:lvl8pPr marL="3200400" indent="0" algn="ctr" latinLnBrk="0">
              <a:buNone/>
              <a:defRPr kumimoji="1" lang="ja-JP">
                <a:solidFill>
                  <a:schemeClr val="tx1">
                    <a:tint val="75000"/>
                  </a:schemeClr>
                </a:solidFill>
              </a:defRPr>
            </a:lvl8pPr>
            <a:lvl9pPr marL="3657600" indent="0" algn="ctr" latinLnBrk="0">
              <a:buNone/>
              <a:defRPr kumimoji="1" lang="ja-JP">
                <a:solidFill>
                  <a:schemeClr val="tx1">
                    <a:tint val="75000"/>
                  </a:schemeClr>
                </a:solidFill>
              </a:defRPr>
            </a:lvl9pPr>
          </a:lstStyle>
          <a:p>
            <a:r>
              <a:rPr kumimoji="1" lang="ja-JP" altLang="en-US"/>
              <a:t>マスター サブタイトルの書式設定</a:t>
            </a:r>
            <a:endParaRPr kumimoji="1" lang="ja-JP"/>
          </a:p>
        </p:txBody>
      </p:sp>
      <p:sp>
        <p:nvSpPr>
          <p:cNvPr id="4" name="日付プレースホルダー 3"/>
          <p:cNvSpPr>
            <a:spLocks noGrp="1"/>
          </p:cNvSpPr>
          <p:nvPr>
            <p:ph type="dt" sz="half" idx="10"/>
          </p:nvPr>
        </p:nvSpPr>
        <p:spPr/>
        <p:txBody>
          <a:bodyPr/>
          <a:lstStyle/>
          <a:p>
            <a:fld id="{5B6E1C33-0665-49C0-B24F-E6307FAEF876}"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7" name="長方形 16"/>
          <p:cNvSpPr/>
          <p:nvPr/>
        </p:nvSpPr>
        <p:spPr>
          <a:xfrm>
            <a:off x="0"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8" name="長方形 17"/>
          <p:cNvSpPr/>
          <p:nvPr/>
        </p:nvSpPr>
        <p:spPr>
          <a:xfrm>
            <a:off x="7466013" y="3"/>
            <a:ext cx="4722812"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2" name="タイトル 1"/>
          <p:cNvSpPr>
            <a:spLocks noGrp="1"/>
          </p:cNvSpPr>
          <p:nvPr>
            <p:ph type="title"/>
          </p:nvPr>
        </p:nvSpPr>
        <p:spPr>
          <a:xfrm>
            <a:off x="7883151" y="234351"/>
            <a:ext cx="3773863" cy="4642450"/>
          </a:xfrm>
        </p:spPr>
        <p:txBody>
          <a:bodyPr vert="horz" lIns="91440" tIns="45720" rIns="91440" bIns="45720" rtlCol="0" anchor="b">
            <a:normAutofit/>
          </a:bodyPr>
          <a:lstStyle>
            <a:lvl1pPr latinLnBrk="0">
              <a:defRPr kumimoji="1" lang="ja-JP" sz="4400">
                <a:solidFill>
                  <a:schemeClr val="bg1"/>
                </a:solidFill>
                <a:effectLst>
                  <a:outerShdw blurRad="88900" algn="ctr" rotWithShape="0">
                    <a:prstClr val="black">
                      <a:alpha val="35000"/>
                    </a:prstClr>
                  </a:outerShdw>
                </a:effectLst>
              </a:defRPr>
            </a:lvl1pPr>
          </a:lstStyle>
          <a:p>
            <a:pPr lvl="0">
              <a:lnSpc>
                <a:spcPct val="80000"/>
              </a:lnSpc>
            </a:pPr>
            <a:r>
              <a:rPr kumimoji="1" lang="ja-JP" altLang="en-US"/>
              <a:t>マスター タイトルの書式設定</a:t>
            </a:r>
            <a:endParaRPr kumimoji="1" lang="ja-JP"/>
          </a:p>
        </p:txBody>
      </p:sp>
      <p:sp>
        <p:nvSpPr>
          <p:cNvPr id="4" name="テキスト プレースホルダー 3"/>
          <p:cNvSpPr>
            <a:spLocks noGrp="1"/>
          </p:cNvSpPr>
          <p:nvPr>
            <p:ph type="body" sz="half" idx="2"/>
          </p:nvPr>
        </p:nvSpPr>
        <p:spPr>
          <a:xfrm>
            <a:off x="7872936" y="5029200"/>
            <a:ext cx="3782586" cy="914400"/>
          </a:xfrm>
        </p:spPr>
        <p:txBody>
          <a:bodyPr>
            <a:normAutofit/>
          </a:bodyPr>
          <a:lstStyle>
            <a:lvl1pPr marL="0" indent="0" latinLnBrk="0">
              <a:spcBef>
                <a:spcPts val="0"/>
              </a:spcBef>
              <a:buNone/>
              <a:defRPr kumimoji="1" lang="ja-JP" sz="2000">
                <a:solidFill>
                  <a:schemeClr val="accent1">
                    <a:lumMod val="20000"/>
                    <a:lumOff val="80000"/>
                  </a:schemeClr>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20" name="長方形 19"/>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5" name="日付プレースホルダー 4"/>
          <p:cNvSpPr>
            <a:spLocks noGrp="1"/>
          </p:cNvSpPr>
          <p:nvPr>
            <p:ph type="dt" sz="half" idx="10"/>
          </p:nvPr>
        </p:nvSpPr>
        <p:spPr/>
        <p:txBody>
          <a:bodyPr/>
          <a:lstStyle/>
          <a:p>
            <a:fld id="{F9A00C27-7D13-4AFF-843A-939815D96DB5}" type="datetime1">
              <a:rPr lang="ja-JP" altLang="en-US" smtClean="0"/>
              <a:t>2024/8/7</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2B524DA2-3CE4-45BB-9F6F-628A0CFBDBF9}" type="slidenum">
              <a:pPr/>
              <a:t>‹#›</a:t>
            </a:fld>
            <a:endParaRPr kumimoji="1" lang="ja-JP"/>
          </a:p>
        </p:txBody>
      </p:sp>
      <p:sp>
        <p:nvSpPr>
          <p:cNvPr id="21" name="1 つの角を丸めた四角形20"/>
          <p:cNvSpPr/>
          <p:nvPr/>
        </p:nvSpPr>
        <p:spPr bwMode="ltGray">
          <a:xfrm rot="10800000" flipV="1">
            <a:off x="227013" y="234351"/>
            <a:ext cx="7238999" cy="57092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3" name="図プレースホルダー 2"/>
          <p:cNvSpPr>
            <a:spLocks noGrp="1"/>
          </p:cNvSpPr>
          <p:nvPr>
            <p:ph type="pic" idx="1"/>
          </p:nvPr>
        </p:nvSpPr>
        <p:spPr>
          <a:xfrm flipH="1">
            <a:off x="457198" y="465283"/>
            <a:ext cx="6780215" cy="5249717"/>
          </a:xfrm>
          <a:prstGeom prst="round1Rect">
            <a:avLst>
              <a:gd name="adj" fmla="val 4287"/>
            </a:avLst>
          </a:prstGeom>
          <a:solidFill>
            <a:schemeClr val="bg2"/>
          </a:solidFill>
        </p:spPr>
        <p:txBody>
          <a:bodyPr tIns="914400">
            <a:normAutofit/>
          </a:bodyPr>
          <a:lstStyle>
            <a:lvl1pPr marL="0" indent="0" algn="ctr" latinLnBrk="0">
              <a:buNone/>
              <a:defRPr kumimoji="1" lang="ja-JP" sz="2400"/>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a:t>図を追加</a:t>
            </a:r>
            <a:endParaRPr kumimoji="1" lang="ja-JP"/>
          </a:p>
        </p:txBody>
      </p:sp>
    </p:spTree>
    <p:extLst>
      <p:ext uri="{BB962C8B-B14F-4D97-AF65-F5344CB8AC3E}">
        <p14:creationId xmlns:p14="http://schemas.microsoft.com/office/powerpoint/2010/main" val="35215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p:txBody>
          <a:bodyPr vert="eaVert"/>
          <a:lstStyle>
            <a:lvl5pPr latinLnBrk="0">
              <a:defRPr kumimoji="1" lang="ja-JP"/>
            </a:lvl5pPr>
            <a:lvl6pPr marL="1371600" latinLnBrk="0">
              <a:defRPr kumimoji="1" lang="ja-JP"/>
            </a:lvl6pPr>
            <a:lvl7pPr marL="1600200" latinLnBrk="0">
              <a:defRPr kumimoji="1" lang="ja-JP"/>
            </a:lvl7pPr>
            <a:lvl8pPr marL="1828800" latinLnBrk="0">
              <a:defRPr kumimoji="1" lang="ja-JP" baseline="0"/>
            </a:lvl8pPr>
            <a:lvl9pPr marL="2057400" latinLnBrk="0">
              <a:defRPr kumimoji="1" lang="ja-JP" baseline="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435435EC-930D-4BDA-AD1C-4F8B9C2F9ED9}"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1293813" y="582613"/>
            <a:ext cx="8183562" cy="558958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BB0F73D-C77F-41A1-AAC5-EE67F2E12DA6}"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
        <p:nvSpPr>
          <p:cNvPr id="2" name="縦書きタイトル 1"/>
          <p:cNvSpPr>
            <a:spLocks noGrp="1"/>
          </p:cNvSpPr>
          <p:nvPr>
            <p:ph type="title" orient="vert"/>
          </p:nvPr>
        </p:nvSpPr>
        <p:spPr>
          <a:xfrm>
            <a:off x="9705974" y="582613"/>
            <a:ext cx="1951037" cy="5589587"/>
          </a:xfrm>
        </p:spPr>
        <p:txBody>
          <a:bodyPr vert="eaVert"/>
          <a:lstStyle/>
          <a:p>
            <a:r>
              <a:rPr kumimoji="1" lang="ja-JP" altLang="en-US"/>
              <a:t>マスター タイトルの書式設定</a:t>
            </a:r>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コンテンツ プレースホルダー 2"/>
          <p:cNvSpPr>
            <a:spLocks noGrp="1"/>
          </p:cNvSpPr>
          <p:nvPr>
            <p:ph idx="1"/>
          </p:nvPr>
        </p:nvSpPr>
        <p:spPr/>
        <p:txBody>
          <a:bodyPr/>
          <a:lstStyle>
            <a:lvl5pPr latinLnBrk="0">
              <a:defRPr kumimoji="1" lang="ja-JP"/>
            </a:lvl5pPr>
            <a:lvl6pPr latinLnBrk="0">
              <a:defRPr kumimoji="1" lang="ja-JP"/>
            </a:lvl6pPr>
            <a:lvl7pPr latinLnBrk="0">
              <a:defRPr kumimoji="1" lang="ja-JP" baseline="0"/>
            </a:lvl7pPr>
            <a:lvl8pPr latinLnBrk="0">
              <a:defRPr kumimoji="1" lang="ja-JP" baseline="0"/>
            </a:lvl8pPr>
            <a:lvl9pPr latinLnBrk="0">
              <a:defRPr kumimoji="1" lang="ja-JP" baseline="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fld id="{9C368955-FE3D-4DD2-95E7-1452C20F3FA0}"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図付きタイトルスライド">
    <p:spTree>
      <p:nvGrpSpPr>
        <p:cNvPr id="1" name=""/>
        <p:cNvGrpSpPr/>
        <p:nvPr/>
      </p:nvGrpSpPr>
      <p:grpSpPr>
        <a:xfrm>
          <a:off x="0" y="0"/>
          <a:ext cx="0" cy="0"/>
          <a:chOff x="0" y="0"/>
          <a:chExt cx="0" cy="0"/>
        </a:xfrm>
      </p:grpSpPr>
      <p:sp>
        <p:nvSpPr>
          <p:cNvPr id="11" name="長方形 10"/>
          <p:cNvSpPr/>
          <p:nvPr/>
        </p:nvSpPr>
        <p:spPr>
          <a:xfrm>
            <a:off x="0"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2" name="長方形 11"/>
          <p:cNvSpPr/>
          <p:nvPr/>
        </p:nvSpPr>
        <p:spPr>
          <a:xfrm>
            <a:off x="0" y="3"/>
            <a:ext cx="5180012"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13" name="長方形 12"/>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2" name="タイトル 1"/>
          <p:cNvSpPr>
            <a:spLocks noGrp="1"/>
          </p:cNvSpPr>
          <p:nvPr>
            <p:ph type="ctrTitle"/>
          </p:nvPr>
        </p:nvSpPr>
        <p:spPr>
          <a:xfrm>
            <a:off x="608013" y="914400"/>
            <a:ext cx="4190999" cy="3886200"/>
          </a:xfrm>
        </p:spPr>
        <p:txBody>
          <a:bodyPr>
            <a:normAutofit/>
          </a:bodyPr>
          <a:lstStyle>
            <a:lvl1pPr latinLnBrk="0">
              <a:lnSpc>
                <a:spcPct val="80000"/>
              </a:lnSpc>
              <a:defRPr kumimoji="1" lang="ja-JP" sz="6000">
                <a:solidFill>
                  <a:schemeClr val="bg1"/>
                </a:solidFill>
                <a:effectLst>
                  <a:outerShdw blurRad="88900" algn="ctr" rotWithShape="0">
                    <a:prstClr val="black">
                      <a:alpha val="35000"/>
                    </a:prstClr>
                  </a:outerShdw>
                </a:effectLst>
              </a:defRPr>
            </a:lvl1pPr>
          </a:lstStyle>
          <a:p>
            <a:r>
              <a:rPr kumimoji="1" lang="ja-JP" altLang="en-US"/>
              <a:t>マスター タイトルの書式設定</a:t>
            </a:r>
            <a:endParaRPr kumimoji="1" lang="ja-JP"/>
          </a:p>
        </p:txBody>
      </p:sp>
      <p:sp>
        <p:nvSpPr>
          <p:cNvPr id="3" name="サブタイトル 2"/>
          <p:cNvSpPr>
            <a:spLocks noGrp="1"/>
          </p:cNvSpPr>
          <p:nvPr>
            <p:ph type="subTitle" idx="1"/>
          </p:nvPr>
        </p:nvSpPr>
        <p:spPr>
          <a:xfrm>
            <a:off x="597799" y="4953000"/>
            <a:ext cx="4201213" cy="990599"/>
          </a:xfrm>
        </p:spPr>
        <p:txBody>
          <a:bodyPr anchor="t">
            <a:normAutofit/>
          </a:bodyPr>
          <a:lstStyle>
            <a:lvl1pPr marL="0" indent="0" algn="l" latinLnBrk="0">
              <a:spcBef>
                <a:spcPts val="0"/>
              </a:spcBef>
              <a:buNone/>
              <a:defRPr kumimoji="1" lang="ja-JP" sz="2000">
                <a:solidFill>
                  <a:schemeClr val="accent1">
                    <a:lumMod val="20000"/>
                    <a:lumOff val="80000"/>
                  </a:schemeClr>
                </a:solidFill>
              </a:defRPr>
            </a:lvl1pPr>
            <a:lvl2pPr marL="457200" indent="0" algn="ctr" latinLnBrk="0">
              <a:buNone/>
              <a:defRPr kumimoji="1" lang="ja-JP">
                <a:solidFill>
                  <a:schemeClr val="tx1">
                    <a:tint val="75000"/>
                  </a:schemeClr>
                </a:solidFill>
              </a:defRPr>
            </a:lvl2pPr>
            <a:lvl3pPr marL="914400" indent="0" algn="ctr" latinLnBrk="0">
              <a:buNone/>
              <a:defRPr kumimoji="1" lang="ja-JP">
                <a:solidFill>
                  <a:schemeClr val="tx1">
                    <a:tint val="75000"/>
                  </a:schemeClr>
                </a:solidFill>
              </a:defRPr>
            </a:lvl3pPr>
            <a:lvl4pPr marL="1371600" indent="0" algn="ctr" latinLnBrk="0">
              <a:buNone/>
              <a:defRPr kumimoji="1" lang="ja-JP">
                <a:solidFill>
                  <a:schemeClr val="tx1">
                    <a:tint val="75000"/>
                  </a:schemeClr>
                </a:solidFill>
              </a:defRPr>
            </a:lvl4pPr>
            <a:lvl5pPr marL="1828800" indent="0" algn="ctr" latinLnBrk="0">
              <a:buNone/>
              <a:defRPr kumimoji="1" lang="ja-JP">
                <a:solidFill>
                  <a:schemeClr val="tx1">
                    <a:tint val="75000"/>
                  </a:schemeClr>
                </a:solidFill>
              </a:defRPr>
            </a:lvl5pPr>
            <a:lvl6pPr marL="2286000" indent="0" algn="ctr" latinLnBrk="0">
              <a:buNone/>
              <a:defRPr kumimoji="1" lang="ja-JP">
                <a:solidFill>
                  <a:schemeClr val="tx1">
                    <a:tint val="75000"/>
                  </a:schemeClr>
                </a:solidFill>
              </a:defRPr>
            </a:lvl6pPr>
            <a:lvl7pPr marL="2743200" indent="0" algn="ctr" latinLnBrk="0">
              <a:buNone/>
              <a:defRPr kumimoji="1" lang="ja-JP">
                <a:solidFill>
                  <a:schemeClr val="tx1">
                    <a:tint val="75000"/>
                  </a:schemeClr>
                </a:solidFill>
              </a:defRPr>
            </a:lvl7pPr>
            <a:lvl8pPr marL="3200400" indent="0" algn="ctr" latinLnBrk="0">
              <a:buNone/>
              <a:defRPr kumimoji="1" lang="ja-JP">
                <a:solidFill>
                  <a:schemeClr val="tx1">
                    <a:tint val="75000"/>
                  </a:schemeClr>
                </a:solidFill>
              </a:defRPr>
            </a:lvl8pPr>
            <a:lvl9pPr marL="3657600" indent="0" algn="ctr" latinLnBrk="0">
              <a:buNone/>
              <a:defRPr kumimoji="1" lang="ja-JP">
                <a:solidFill>
                  <a:schemeClr val="tx1">
                    <a:tint val="75000"/>
                  </a:schemeClr>
                </a:solidFill>
              </a:defRPr>
            </a:lvl9pPr>
          </a:lstStyle>
          <a:p>
            <a:r>
              <a:rPr kumimoji="1" lang="ja-JP" altLang="en-US"/>
              <a:t>マスター サブタイトルの書式設定</a:t>
            </a:r>
            <a:endParaRPr kumimoji="1" lang="ja-JP"/>
          </a:p>
        </p:txBody>
      </p:sp>
      <p:sp>
        <p:nvSpPr>
          <p:cNvPr id="4" name="日付プレースホルダー 3"/>
          <p:cNvSpPr>
            <a:spLocks noGrp="1"/>
          </p:cNvSpPr>
          <p:nvPr>
            <p:ph type="dt" sz="half" idx="10"/>
          </p:nvPr>
        </p:nvSpPr>
        <p:spPr/>
        <p:txBody>
          <a:bodyPr/>
          <a:lstStyle/>
          <a:p>
            <a:fld id="{D62732A9-A286-4E9F-BD95-CED72CFCF2A2}"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
        <p:nvSpPr>
          <p:cNvPr id="14" name="図プレースホルダー 4"/>
          <p:cNvSpPr>
            <a:spLocks noGrp="1"/>
          </p:cNvSpPr>
          <p:nvPr>
            <p:ph type="pic" sz="quarter" idx="13"/>
          </p:nvPr>
        </p:nvSpPr>
        <p:spPr>
          <a:xfrm>
            <a:off x="5180013" y="228600"/>
            <a:ext cx="6781800" cy="5715000"/>
          </a:xfrm>
          <a:prstGeom prst="round1Rect">
            <a:avLst>
              <a:gd name="adj" fmla="val 5636"/>
            </a:avLst>
          </a:prstGeom>
          <a:solidFill>
            <a:schemeClr val="bg2"/>
          </a:solidFill>
        </p:spPr>
        <p:txBody>
          <a:bodyPr tIns="914400"/>
          <a:lstStyle>
            <a:lvl1pPr marL="0" indent="0" algn="ctr" latinLnBrk="0">
              <a:buNone/>
              <a:defRPr kumimoji="1" lang="ja-JP"/>
            </a:lvl1pPr>
          </a:lstStyle>
          <a:p>
            <a:r>
              <a:rPr kumimoji="1" lang="ja-JP" altLang="en-US"/>
              <a:t>図を追加</a:t>
            </a:r>
            <a:endParaRPr kumimoji="1" lang="ja-JP"/>
          </a:p>
        </p:txBody>
      </p:sp>
    </p:spTree>
    <p:extLst>
      <p:ext uri="{BB962C8B-B14F-4D97-AF65-F5344CB8AC3E}">
        <p14:creationId xmlns:p14="http://schemas.microsoft.com/office/powerpoint/2010/main" val="418713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8" name="長方形 7"/>
          <p:cNvSpPr/>
          <p:nvPr/>
        </p:nvSpPr>
        <p:spPr>
          <a:xfrm>
            <a:off x="0" y="2876"/>
            <a:ext cx="12188952" cy="64770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9" name="長方形 8"/>
          <p:cNvSpPr/>
          <p:nvPr/>
        </p:nvSpPr>
        <p:spPr>
          <a:xfrm>
            <a:off x="7451144" y="0"/>
            <a:ext cx="4737681" cy="6477000"/>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10" name="1 つの角を丸めた四角形9"/>
          <p:cNvSpPr/>
          <p:nvPr/>
        </p:nvSpPr>
        <p:spPr bwMode="ltGray">
          <a:xfrm rot="10800000" flipV="1">
            <a:off x="219973" y="234351"/>
            <a:ext cx="7237410" cy="60140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1" name="長方形 10"/>
          <p:cNvSpPr/>
          <p:nvPr/>
        </p:nvSpPr>
        <p:spPr>
          <a:xfrm>
            <a:off x="0" y="6477000"/>
            <a:ext cx="12188952" cy="3810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2" name="タイトル 1"/>
          <p:cNvSpPr>
            <a:spLocks noGrp="1"/>
          </p:cNvSpPr>
          <p:nvPr>
            <p:ph type="title"/>
          </p:nvPr>
        </p:nvSpPr>
        <p:spPr>
          <a:xfrm>
            <a:off x="1293813" y="685800"/>
            <a:ext cx="5638801" cy="4191000"/>
          </a:xfrm>
        </p:spPr>
        <p:txBody>
          <a:bodyPr anchor="b">
            <a:noAutofit/>
          </a:bodyPr>
          <a:lstStyle>
            <a:lvl1pPr algn="l" latinLnBrk="0">
              <a:defRPr kumimoji="1" lang="ja-JP" sz="5400" b="0" cap="none" baseline="0"/>
            </a:lvl1p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293813" y="5029200"/>
            <a:ext cx="5638800" cy="914400"/>
          </a:xfrm>
        </p:spPr>
        <p:txBody>
          <a:bodyPr anchor="t">
            <a:normAutofit/>
          </a:bodyPr>
          <a:lstStyle>
            <a:lvl1pPr marL="0" indent="0" latinLnBrk="0">
              <a:spcBef>
                <a:spcPts val="0"/>
              </a:spcBef>
              <a:buNone/>
              <a:defRPr kumimoji="1" lang="ja-JP" sz="2000">
                <a:solidFill>
                  <a:schemeClr val="accent1"/>
                </a:solidFill>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670B20F-929C-4C93-90A5-9F92F8A92CD3}" type="datetime1">
              <a:rPr lang="ja-JP" altLang="en-US" smtClean="0"/>
              <a:t>2024/8/7</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コンテンツ プレースホルダー 2"/>
          <p:cNvSpPr>
            <a:spLocks noGrp="1"/>
          </p:cNvSpPr>
          <p:nvPr>
            <p:ph sz="half" idx="1"/>
          </p:nvPr>
        </p:nvSpPr>
        <p:spPr>
          <a:xfrm>
            <a:off x="1293813" y="1981200"/>
            <a:ext cx="4648201" cy="41910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marL="1371600" latinLnBrk="0">
              <a:defRPr kumimoji="1" lang="ja-JP" sz="1600"/>
            </a:lvl6pPr>
            <a:lvl7pPr marL="1600200" latinLnBrk="0">
              <a:defRPr kumimoji="1" lang="ja-JP" sz="1600"/>
            </a:lvl7pPr>
            <a:lvl8pPr marL="1828800" latinLnBrk="0">
              <a:defRPr kumimoji="1" lang="ja-JP" sz="1600"/>
            </a:lvl8pPr>
            <a:lvl9pPr marL="2057400" latinLnBrk="0">
              <a:defRPr kumimoji="1" lang="ja-JP"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コンテンツ プレースホルダー 3"/>
          <p:cNvSpPr>
            <a:spLocks noGrp="1"/>
          </p:cNvSpPr>
          <p:nvPr>
            <p:ph sz="half" idx="2"/>
          </p:nvPr>
        </p:nvSpPr>
        <p:spPr>
          <a:xfrm>
            <a:off x="6246811" y="1981200"/>
            <a:ext cx="4648203" cy="41910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marL="1143000" latinLnBrk="0">
              <a:defRPr kumimoji="1" lang="ja-JP" sz="1600"/>
            </a:lvl5pPr>
            <a:lvl6pPr marL="1371600" latinLnBrk="0">
              <a:defRPr kumimoji="1" lang="ja-JP" sz="1600"/>
            </a:lvl6pPr>
            <a:lvl7pPr marL="1600200" latinLnBrk="0">
              <a:defRPr kumimoji="1" lang="ja-JP" sz="1600"/>
            </a:lvl7pPr>
            <a:lvl8pPr marL="1828800" latinLnBrk="0">
              <a:defRPr kumimoji="1" lang="ja-JP" sz="1600"/>
            </a:lvl8pPr>
            <a:lvl9pPr marL="2057400" latinLnBrk="0">
              <a:defRPr kumimoji="1" lang="ja-JP"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日付プレースホルダー 4"/>
          <p:cNvSpPr>
            <a:spLocks noGrp="1"/>
          </p:cNvSpPr>
          <p:nvPr>
            <p:ph type="dt" sz="half" idx="10"/>
          </p:nvPr>
        </p:nvSpPr>
        <p:spPr/>
        <p:txBody>
          <a:bodyPr/>
          <a:lstStyle/>
          <a:p>
            <a:fld id="{D72A1663-0D3C-4E2F-9C46-968EB5A6A3E7}" type="datetime1">
              <a:rPr lang="ja-JP" altLang="en-US" smtClean="0"/>
              <a:t>2024/8/7</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latinLnBrk="0">
              <a:defRPr kumimoji="1" lang="ja-JP"/>
            </a:lvl1p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293813" y="1981200"/>
            <a:ext cx="4645152" cy="762000"/>
          </a:xfrm>
        </p:spPr>
        <p:txBody>
          <a:bodyPr anchor="ctr">
            <a:normAutofit/>
          </a:bodyPr>
          <a:lstStyle>
            <a:lvl1pPr marL="0" indent="0" latinLnBrk="0">
              <a:spcBef>
                <a:spcPts val="0"/>
              </a:spcBef>
              <a:buNone/>
              <a:defRPr kumimoji="1" lang="ja-JP" sz="2400" b="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293813" y="2819400"/>
            <a:ext cx="4645152" cy="33528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marL="1371600" latinLnBrk="0">
              <a:defRPr kumimoji="1" lang="ja-JP" sz="1600"/>
            </a:lvl6pPr>
            <a:lvl7pPr marL="1600200" latinLnBrk="0">
              <a:defRPr kumimoji="1" lang="ja-JP" sz="1600"/>
            </a:lvl7pPr>
            <a:lvl8pPr marL="1828800" latinLnBrk="0">
              <a:defRPr kumimoji="1" lang="ja-JP" sz="1600" baseline="0"/>
            </a:lvl8pPr>
            <a:lvl9pPr marL="2057400" latinLnBrk="0">
              <a:defRPr kumimoji="1" lang="ja-JP" sz="1600" baseline="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テキスト プレースホルダー 4"/>
          <p:cNvSpPr>
            <a:spLocks noGrp="1"/>
          </p:cNvSpPr>
          <p:nvPr>
            <p:ph type="body" sz="quarter" idx="3"/>
          </p:nvPr>
        </p:nvSpPr>
        <p:spPr>
          <a:xfrm>
            <a:off x="6249862" y="1981200"/>
            <a:ext cx="4645152" cy="762000"/>
          </a:xfrm>
        </p:spPr>
        <p:txBody>
          <a:bodyPr anchor="ctr">
            <a:normAutofit/>
          </a:bodyPr>
          <a:lstStyle>
            <a:lvl1pPr marL="0" indent="0" latinLnBrk="0">
              <a:spcBef>
                <a:spcPts val="0"/>
              </a:spcBef>
              <a:buNone/>
              <a:defRPr kumimoji="1" lang="ja-JP" sz="2400" b="0"/>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249862" y="2819400"/>
            <a:ext cx="4645152" cy="33528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marL="1143000" latinLnBrk="0">
              <a:defRPr kumimoji="1" lang="ja-JP" sz="1600"/>
            </a:lvl5pPr>
            <a:lvl6pPr marL="1371600" latinLnBrk="0">
              <a:defRPr kumimoji="1" lang="ja-JP" sz="1600"/>
            </a:lvl6pPr>
            <a:lvl7pPr marL="1600200" latinLnBrk="0">
              <a:defRPr kumimoji="1" lang="ja-JP" sz="1600"/>
            </a:lvl7pPr>
            <a:lvl8pPr marL="1828800" latinLnBrk="0">
              <a:defRPr kumimoji="1" lang="ja-JP" sz="1600"/>
            </a:lvl8pPr>
            <a:lvl9pPr marL="2057400" latinLnBrk="0">
              <a:defRPr kumimoji="1" lang="ja-JP"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7" name="日付プレースホルダー 6"/>
          <p:cNvSpPr>
            <a:spLocks noGrp="1"/>
          </p:cNvSpPr>
          <p:nvPr>
            <p:ph type="dt" sz="half" idx="10"/>
          </p:nvPr>
        </p:nvSpPr>
        <p:spPr/>
        <p:txBody>
          <a:bodyPr/>
          <a:lstStyle/>
          <a:p>
            <a:fld id="{F5553F88-DD98-4BB7-B19C-AC895F4822C4}" type="datetime1">
              <a:rPr lang="ja-JP" altLang="en-US" smtClean="0"/>
              <a:t>2024/8/7</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日付プレースホルダー 2"/>
          <p:cNvSpPr>
            <a:spLocks noGrp="1"/>
          </p:cNvSpPr>
          <p:nvPr>
            <p:ph type="dt" sz="half" idx="10"/>
          </p:nvPr>
        </p:nvSpPr>
        <p:spPr/>
        <p:txBody>
          <a:bodyPr/>
          <a:lstStyle/>
          <a:p>
            <a:fld id="{D3AB57A5-7C16-4530-8666-00B038C7DAE6}" type="datetime1">
              <a:rPr lang="ja-JP" altLang="en-US" smtClean="0"/>
              <a:t>2024/8/7</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C55C60-70F6-4218-84BE-43C924543792}" type="datetime1">
              <a:rPr lang="ja-JP" altLang="en-US" smtClean="0"/>
              <a:t>2024/8/7</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DF28FB93-0A08-4E7D-8E63-9EFA29F1E093}" type="slidenum">
              <a:pPr/>
              <a:t>‹#›</a:t>
            </a:fld>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長方形 7"/>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9" name="長方形 8"/>
          <p:cNvSpPr/>
          <p:nvPr/>
        </p:nvSpPr>
        <p:spPr>
          <a:xfrm>
            <a:off x="2"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0" name="1 つの角を丸めた四角形9"/>
          <p:cNvSpPr/>
          <p:nvPr/>
        </p:nvSpPr>
        <p:spPr bwMode="ltGray">
          <a:xfrm rot="10800000" flipH="1" flipV="1">
            <a:off x="4722814" y="234351"/>
            <a:ext cx="7237538" cy="57092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1" name="長方形 10"/>
          <p:cNvSpPr/>
          <p:nvPr/>
        </p:nvSpPr>
        <p:spPr>
          <a:xfrm>
            <a:off x="0" y="1"/>
            <a:ext cx="4722811" cy="6172200"/>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2" name="タイトル 1"/>
          <p:cNvSpPr>
            <a:spLocks noGrp="1"/>
          </p:cNvSpPr>
          <p:nvPr>
            <p:ph type="title"/>
          </p:nvPr>
        </p:nvSpPr>
        <p:spPr>
          <a:xfrm>
            <a:off x="592197" y="234351"/>
            <a:ext cx="3773863" cy="4642450"/>
          </a:xfrm>
        </p:spPr>
        <p:txBody>
          <a:bodyPr anchor="b">
            <a:normAutofit/>
          </a:bodyPr>
          <a:lstStyle>
            <a:lvl1pPr algn="l" latinLnBrk="0">
              <a:defRPr kumimoji="1" lang="ja-JP" sz="4400" b="0">
                <a:solidFill>
                  <a:schemeClr val="bg1"/>
                </a:solidFill>
                <a:effectLst>
                  <a:outerShdw blurRad="88900" algn="ctr" rotWithShape="0">
                    <a:prstClr val="black">
                      <a:alpha val="35000"/>
                    </a:prstClr>
                  </a:outerShdw>
                </a:effectLst>
              </a:defRPr>
            </a:lvl1pPr>
          </a:lstStyle>
          <a:p>
            <a:r>
              <a:rPr kumimoji="1" lang="ja-JP" altLang="en-US"/>
              <a:t>マスター タイトルの書式設定</a:t>
            </a:r>
            <a:endParaRPr kumimoji="1" lang="ja-JP"/>
          </a:p>
        </p:txBody>
      </p:sp>
      <p:sp>
        <p:nvSpPr>
          <p:cNvPr id="4" name="テキスト プレースホルダー 3"/>
          <p:cNvSpPr>
            <a:spLocks noGrp="1"/>
          </p:cNvSpPr>
          <p:nvPr>
            <p:ph type="body" sz="half" idx="2"/>
          </p:nvPr>
        </p:nvSpPr>
        <p:spPr>
          <a:xfrm>
            <a:off x="581983" y="5029199"/>
            <a:ext cx="3782586" cy="914401"/>
          </a:xfrm>
        </p:spPr>
        <p:txBody>
          <a:bodyPr>
            <a:normAutofit/>
          </a:bodyPr>
          <a:lstStyle>
            <a:lvl1pPr marL="0" indent="0" latinLnBrk="0">
              <a:spcBef>
                <a:spcPts val="0"/>
              </a:spcBef>
              <a:buNone/>
              <a:defRPr kumimoji="1" lang="ja-JP" sz="2000">
                <a:solidFill>
                  <a:schemeClr val="accent1">
                    <a:lumMod val="20000"/>
                    <a:lumOff val="80000"/>
                  </a:schemeClr>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EB0969-8105-4093-9473-09273381F0B7}" type="datetime1">
              <a:rPr lang="ja-JP" altLang="en-US" smtClean="0"/>
              <a:t>2024/8/7</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DF28FB93-0A08-4E7D-8E63-9EFA29F1E093}" type="slidenum">
              <a:pPr/>
              <a:t>‹#›</a:t>
            </a:fld>
            <a:endParaRPr kumimoji="1" lang="ja-JP"/>
          </a:p>
        </p:txBody>
      </p:sp>
      <p:sp>
        <p:nvSpPr>
          <p:cNvPr id="3" name="コンテンツ プレースホルダー 2"/>
          <p:cNvSpPr>
            <a:spLocks noGrp="1"/>
          </p:cNvSpPr>
          <p:nvPr>
            <p:ph idx="1"/>
          </p:nvPr>
        </p:nvSpPr>
        <p:spPr>
          <a:xfrm>
            <a:off x="4945139" y="465285"/>
            <a:ext cx="6786614" cy="5249716"/>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長方形 7"/>
          <p:cNvSpPr/>
          <p:nvPr/>
        </p:nvSpPr>
        <p:spPr>
          <a:xfrm>
            <a:off x="0" y="6477000"/>
            <a:ext cx="11960352" cy="3810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9" name="長方形 8"/>
          <p:cNvSpPr/>
          <p:nvPr/>
        </p:nvSpPr>
        <p:spPr>
          <a:xfrm>
            <a:off x="11960352" y="6477000"/>
            <a:ext cx="228473" cy="3810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kumimoji="1" lang="ja-JP"/>
          </a:p>
        </p:txBody>
      </p:sp>
      <p:sp>
        <p:nvSpPr>
          <p:cNvPr id="7" name="長方形 6"/>
          <p:cNvSpPr/>
          <p:nvPr/>
        </p:nvSpPr>
        <p:spPr>
          <a:xfrm>
            <a:off x="1" y="0"/>
            <a:ext cx="12188825" cy="64770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kumimoji="1" lang="ja-JP"/>
          </a:p>
        </p:txBody>
      </p:sp>
      <p:sp>
        <p:nvSpPr>
          <p:cNvPr id="10" name="1 つの角を丸めた四角形9"/>
          <p:cNvSpPr/>
          <p:nvPr/>
        </p:nvSpPr>
        <p:spPr>
          <a:xfrm>
            <a:off x="0" y="228600"/>
            <a:ext cx="11961877" cy="6248400"/>
          </a:xfrm>
          <a:prstGeom prst="round1Rect">
            <a:avLst>
              <a:gd name="adj" fmla="val 45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p>
        </p:txBody>
      </p:sp>
      <p:sp>
        <p:nvSpPr>
          <p:cNvPr id="2" name="タイトル プレースホルダー 1"/>
          <p:cNvSpPr>
            <a:spLocks noGrp="1"/>
          </p:cNvSpPr>
          <p:nvPr>
            <p:ph type="title"/>
          </p:nvPr>
        </p:nvSpPr>
        <p:spPr>
          <a:xfrm>
            <a:off x="1293813" y="563562"/>
            <a:ext cx="9601200" cy="1189038"/>
          </a:xfrm>
          <a:prstGeom prst="rect">
            <a:avLst/>
          </a:prstGeom>
        </p:spPr>
        <p:txBody>
          <a:bodyPr vert="horz" lIns="91440" tIns="45720" rIns="91440" bIns="45720" rtlCol="0" anchor="b">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1293813" y="1981200"/>
            <a:ext cx="9601202" cy="4191000"/>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8913811" y="6248400"/>
            <a:ext cx="1091459" cy="152400"/>
          </a:xfrm>
          <a:prstGeom prst="rect">
            <a:avLst/>
          </a:prstGeom>
        </p:spPr>
        <p:txBody>
          <a:bodyPr vert="horz" lIns="91440" tIns="45720" rIns="91440" bIns="45720" rtlCol="0" anchor="ctr"/>
          <a:lstStyle>
            <a:lvl1pPr algn="r" latinLnBrk="0">
              <a:defRPr kumimoji="1" lang="ja-JP" sz="900">
                <a:solidFill>
                  <a:schemeClr val="tx1"/>
                </a:solidFill>
              </a:defRPr>
            </a:lvl1pPr>
          </a:lstStyle>
          <a:p>
            <a:fld id="{6F70FEBD-3CE5-47F6-B5A9-EB41F29A8A50}" type="datetime1">
              <a:rPr lang="ja-JP" altLang="en-US" smtClean="0"/>
              <a:t>2024/8/7</a:t>
            </a:fld>
            <a:endParaRPr kumimoji="1" lang="ja-JP"/>
          </a:p>
        </p:txBody>
      </p:sp>
      <p:sp>
        <p:nvSpPr>
          <p:cNvPr id="5" name="フッター プレースホルダー 4"/>
          <p:cNvSpPr>
            <a:spLocks noGrp="1"/>
          </p:cNvSpPr>
          <p:nvPr>
            <p:ph type="ftr" sz="quarter" idx="3"/>
          </p:nvPr>
        </p:nvSpPr>
        <p:spPr>
          <a:xfrm>
            <a:off x="1293813" y="6248400"/>
            <a:ext cx="7467598" cy="152400"/>
          </a:xfrm>
          <a:prstGeom prst="rect">
            <a:avLst/>
          </a:prstGeom>
        </p:spPr>
        <p:txBody>
          <a:bodyPr vert="horz" lIns="91440" tIns="45720" rIns="91440" bIns="45720" rtlCol="0" anchor="ctr"/>
          <a:lstStyle>
            <a:lvl1pPr algn="l" latinLnBrk="0">
              <a:defRPr kumimoji="1" lang="ja-JP" sz="900">
                <a:solidFill>
                  <a:schemeClr val="tx1"/>
                </a:solidFill>
              </a:defRPr>
            </a:lvl1pPr>
          </a:lstStyle>
          <a:p>
            <a:endParaRPr kumimoji="1" lang="ja-JP"/>
          </a:p>
        </p:txBody>
      </p:sp>
      <p:sp>
        <p:nvSpPr>
          <p:cNvPr id="6" name="スライド番号プレースホルダー 5"/>
          <p:cNvSpPr>
            <a:spLocks noGrp="1"/>
          </p:cNvSpPr>
          <p:nvPr>
            <p:ph type="sldNum" sz="quarter" idx="4"/>
          </p:nvPr>
        </p:nvSpPr>
        <p:spPr>
          <a:xfrm>
            <a:off x="10133011" y="6248400"/>
            <a:ext cx="762003" cy="152400"/>
          </a:xfrm>
          <a:prstGeom prst="rect">
            <a:avLst/>
          </a:prstGeom>
        </p:spPr>
        <p:txBody>
          <a:bodyPr vert="horz" lIns="91440" tIns="45720" rIns="91440" bIns="45720" rtlCol="0" anchor="ctr"/>
          <a:lstStyle>
            <a:lvl1pPr algn="r" latinLnBrk="0">
              <a:defRPr kumimoji="1" lang="ja-JP" sz="900">
                <a:solidFill>
                  <a:schemeClr val="tx1"/>
                </a:solidFill>
              </a:defRPr>
            </a:lvl1pPr>
          </a:lstStyle>
          <a:p>
            <a:fld id="{DF28FB93-0A08-4E7D-8E63-9EFA29F1E093}" type="slidenum">
              <a:pPr/>
              <a:t>‹#›</a:t>
            </a:fld>
            <a:endParaRPr kumimoji="1" lang="ja-JP"/>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2" r:id="rId3"/>
    <p:sldLayoutId id="2147483723" r:id="rId4"/>
    <p:sldLayoutId id="2147483724" r:id="rId5"/>
    <p:sldLayoutId id="2147483725" r:id="rId6"/>
    <p:sldLayoutId id="2147483726" r:id="rId7"/>
    <p:sldLayoutId id="2147483727" r:id="rId8"/>
    <p:sldLayoutId id="2147483728" r:id="rId9"/>
    <p:sldLayoutId id="2147483733" r:id="rId10"/>
    <p:sldLayoutId id="2147483730" r:id="rId11"/>
    <p:sldLayoutId id="214748373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kumimoji="1" lang="ja-JP" sz="4000" b="0" kern="1200">
          <a:solidFill>
            <a:schemeClr val="tx1"/>
          </a:solidFill>
          <a:latin typeface="+mj-lt"/>
          <a:ea typeface="+mj-ea"/>
          <a:cs typeface="+mj-cs"/>
        </a:defRPr>
      </a:lvl1pPr>
      <a:lvl2pPr eaLnBrk="1" latinLnBrk="0" hangingPunct="1">
        <a:defRPr kumimoji="1" lang="ja-JP">
          <a:solidFill>
            <a:schemeClr val="tx2"/>
          </a:solidFill>
        </a:defRPr>
      </a:lvl2pPr>
      <a:lvl3pPr eaLnBrk="1" latinLnBrk="0" hangingPunct="1">
        <a:defRPr kumimoji="1" lang="ja-JP">
          <a:solidFill>
            <a:schemeClr val="tx2"/>
          </a:solidFill>
        </a:defRPr>
      </a:lvl3pPr>
      <a:lvl4pPr eaLnBrk="1" latinLnBrk="0" hangingPunct="1">
        <a:defRPr kumimoji="1" lang="ja-JP">
          <a:solidFill>
            <a:schemeClr val="tx2"/>
          </a:solidFill>
        </a:defRPr>
      </a:lvl4pPr>
      <a:lvl5pPr eaLnBrk="1" latinLnBrk="0" hangingPunct="1">
        <a:defRPr kumimoji="1" lang="ja-JP">
          <a:solidFill>
            <a:schemeClr val="tx2"/>
          </a:solidFill>
        </a:defRPr>
      </a:lvl5pPr>
      <a:lvl6pPr eaLnBrk="1" latinLnBrk="0" hangingPunct="1">
        <a:defRPr kumimoji="1" lang="ja-JP">
          <a:solidFill>
            <a:schemeClr val="tx2"/>
          </a:solidFill>
        </a:defRPr>
      </a:lvl6pPr>
      <a:lvl7pPr eaLnBrk="1" latinLnBrk="0" hangingPunct="1">
        <a:defRPr kumimoji="1" lang="ja-JP">
          <a:solidFill>
            <a:schemeClr val="tx2"/>
          </a:solidFill>
        </a:defRPr>
      </a:lvl7pPr>
      <a:lvl8pPr eaLnBrk="1" latinLnBrk="0" hangingPunct="1">
        <a:defRPr kumimoji="1" lang="ja-JP">
          <a:solidFill>
            <a:schemeClr val="tx2"/>
          </a:solidFill>
        </a:defRPr>
      </a:lvl8pPr>
      <a:lvl9pPr eaLnBrk="1" latinLnBrk="0" hangingPunct="1">
        <a:defRPr kumimoji="1" lang="ja-JP">
          <a:solidFill>
            <a:schemeClr val="tx2"/>
          </a:solidFill>
        </a:defRPr>
      </a:lvl9pPr>
    </p:titleStyle>
    <p:bodyStyle>
      <a:lvl1pPr marL="228600" indent="-228600" algn="l" defTabSz="914400" rtl="0" eaLnBrk="1" latinLnBrk="0" hangingPunct="1">
        <a:lnSpc>
          <a:spcPct val="90000"/>
        </a:lnSpc>
        <a:spcBef>
          <a:spcPts val="1800"/>
        </a:spcBef>
        <a:buSzPct val="90000"/>
        <a:buFont typeface="Arial" pitchFamily="34" charset="0"/>
        <a:buChar char="•"/>
        <a:defRPr kumimoji="1" lang="ja-JP" sz="2400" kern="1200">
          <a:solidFill>
            <a:schemeClr val="tx1"/>
          </a:solidFill>
          <a:latin typeface="+mn-lt"/>
          <a:ea typeface="+mn-ea"/>
          <a:cs typeface="+mn-cs"/>
        </a:defRPr>
      </a:lvl1pPr>
      <a:lvl2pPr marL="457200" indent="-228600" algn="l" defTabSz="914400" rtl="0" eaLnBrk="1" latinLnBrk="0" hangingPunct="1">
        <a:lnSpc>
          <a:spcPct val="90000"/>
        </a:lnSpc>
        <a:spcBef>
          <a:spcPts val="600"/>
        </a:spcBef>
        <a:buSzPct val="90000"/>
        <a:buFont typeface="Arial" pitchFamily="34" charset="0"/>
        <a:buChar char="•"/>
        <a:defRPr kumimoji="1" lang="ja-JP" sz="2000" kern="1200">
          <a:solidFill>
            <a:schemeClr val="tx1"/>
          </a:solidFill>
          <a:latin typeface="+mn-lt"/>
          <a:ea typeface="+mn-ea"/>
          <a:cs typeface="+mn-cs"/>
        </a:defRPr>
      </a:lvl2pPr>
      <a:lvl3pPr marL="685800" indent="-228600" algn="l" defTabSz="914400" rtl="0" eaLnBrk="1" latinLnBrk="0" hangingPunct="1">
        <a:lnSpc>
          <a:spcPct val="90000"/>
        </a:lnSpc>
        <a:spcBef>
          <a:spcPts val="600"/>
        </a:spcBef>
        <a:buSzPct val="90000"/>
        <a:buFont typeface="Arial" pitchFamily="34" charset="0"/>
        <a:buChar char="•"/>
        <a:defRPr kumimoji="1" lang="ja-JP" sz="1800" kern="1200">
          <a:solidFill>
            <a:schemeClr val="tx1"/>
          </a:solidFill>
          <a:latin typeface="+mn-lt"/>
          <a:ea typeface="+mn-ea"/>
          <a:cs typeface="+mn-cs"/>
        </a:defRPr>
      </a:lvl3pPr>
      <a:lvl4pPr marL="9144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4pPr>
      <a:lvl5pPr marL="11430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5pPr>
      <a:lvl6pPr marL="13716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6pPr>
      <a:lvl7pPr marL="16002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7pPr>
      <a:lvl8pPr marL="18288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8pPr>
      <a:lvl9pPr marL="2057400" indent="-228600" algn="l" defTabSz="914400" rtl="0" eaLnBrk="1" latinLnBrk="0" hangingPunct="1">
        <a:lnSpc>
          <a:spcPct val="90000"/>
        </a:lnSpc>
        <a:spcBef>
          <a:spcPts val="600"/>
        </a:spcBef>
        <a:buSzPct val="90000"/>
        <a:buFont typeface="Arial" pitchFamily="34" charset="0"/>
        <a:buChar char="•"/>
        <a:defRPr kumimoji="1" lang="ja-JP" sz="1600" kern="120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659" y="404664"/>
            <a:ext cx="5223672" cy="4611960"/>
          </a:xfrm>
        </p:spPr>
        <p:txBody>
          <a:bodyPr anchor="t">
            <a:norm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2023/11/4 </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よろずミニセミナー</a:t>
            </a: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いまさら聞けない決算書のみかた！</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2400" b="1" dirty="0">
                <a:latin typeface="Meiryo UI" panose="020B0604030504040204" pitchFamily="50" charset="-128"/>
                <a:ea typeface="Meiryo UI" panose="020B0604030504040204" pitchFamily="50" charset="-128"/>
                <a:cs typeface="Meiryo UI" panose="020B0604030504040204" pitchFamily="50" charset="-128"/>
              </a:rPr>
            </a:br>
            <a:br>
              <a:rPr lang="en-US" altLang="ja-JP" sz="24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１．貸借対照表と損益計算書の基礎</a:t>
            </a: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（１）貸借対照表概略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（２）損益計算書概略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２．決算書のみかた</a:t>
            </a: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（１）貸借対照表のみかた</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（２）損益計算書のみかた</a:t>
            </a:r>
            <a:endParaRPr kumimoji="1" 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851897" y="4725144"/>
            <a:ext cx="4187422" cy="1354087"/>
          </a:xfrm>
        </p:spPr>
        <p:txBody>
          <a:bodyPr>
            <a:normAutofit fontScale="77500" lnSpcReduction="20000"/>
          </a:bodyPr>
          <a:lstStyle/>
          <a:p>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土</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14:15</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15:15 zoom</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配信</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鹿鳴コンサルティング㈱　</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代表取締役</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b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公認会計士</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税理士　</a:t>
            </a:r>
            <a:r>
              <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田邉上智</a:t>
            </a:r>
            <a:endParaRPr kumimoji="1"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プレースホルダー 4"/>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
        <p:nvSpPr>
          <p:cNvPr id="4" name="スライド番号プレースホルダー 3">
            <a:extLst>
              <a:ext uri="{FF2B5EF4-FFF2-40B4-BE49-F238E27FC236}">
                <a16:creationId xmlns:a16="http://schemas.microsoft.com/office/drawing/2014/main" id="{67B4F6E4-B451-4395-B14E-3D58B08699F0}"/>
              </a:ext>
            </a:extLst>
          </p:cNvPr>
          <p:cNvSpPr>
            <a:spLocks noGrp="1"/>
          </p:cNvSpPr>
          <p:nvPr>
            <p:ph type="sldNum" sz="quarter" idx="12"/>
          </p:nvPr>
        </p:nvSpPr>
        <p:spPr/>
        <p:txBody>
          <a:bodyPr/>
          <a:lstStyle/>
          <a:p>
            <a:fld id="{DF28FB93-0A08-4E7D-8E63-9EFA29F1E093}" type="slidenum">
              <a:rPr lang="en-US" altLang="ja-JP" smtClean="0"/>
              <a:pPr/>
              <a:t>1</a:t>
            </a:fld>
            <a:endParaRPr kumimoji="1" lang="ja-JP" altLang="en-US"/>
          </a:p>
        </p:txBody>
      </p:sp>
    </p:spTree>
    <p:extLst>
      <p:ext uri="{BB962C8B-B14F-4D97-AF65-F5344CB8AC3E}">
        <p14:creationId xmlns:p14="http://schemas.microsoft.com/office/powerpoint/2010/main" val="408083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606" y="257974"/>
            <a:ext cx="9481121" cy="633190"/>
          </a:xfrm>
        </p:spPr>
        <p:txBody>
          <a:bodyPr>
            <a:normAutofit fontScale="90000"/>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（２）損益計算書のみかた</a:t>
            </a:r>
          </a:p>
        </p:txBody>
      </p:sp>
      <p:sp>
        <p:nvSpPr>
          <p:cNvPr id="4" name="正方形/長方形 3"/>
          <p:cNvSpPr/>
          <p:nvPr/>
        </p:nvSpPr>
        <p:spPr>
          <a:xfrm>
            <a:off x="367606" y="1528262"/>
            <a:ext cx="4430662" cy="485933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売上高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20,511</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売上原価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14,556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売上総利益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5,955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販売費及び一般管理費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3,806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2,148</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営業外収益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営業外費用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経常利益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2,442</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特別利益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特別損失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税引前当期純利益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2,465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法人税等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1,734</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29916" y="1118489"/>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損益計算書</a:t>
            </a:r>
          </a:p>
        </p:txBody>
      </p:sp>
      <p:sp>
        <p:nvSpPr>
          <p:cNvPr id="17" name="コンテンツ プレースホルダー 2">
            <a:extLst>
              <a:ext uri="{FF2B5EF4-FFF2-40B4-BE49-F238E27FC236}">
                <a16:creationId xmlns:a16="http://schemas.microsoft.com/office/drawing/2014/main" id="{B80AC64A-4B0F-4C75-908C-2E159106918E}"/>
              </a:ext>
            </a:extLst>
          </p:cNvPr>
          <p:cNvSpPr>
            <a:spLocks noGrp="1"/>
          </p:cNvSpPr>
          <p:nvPr>
            <p:ph idx="1"/>
          </p:nvPr>
        </p:nvSpPr>
        <p:spPr>
          <a:xfrm>
            <a:off x="5399160" y="1451997"/>
            <a:ext cx="6408712" cy="5418156"/>
          </a:xfrm>
        </p:spPr>
        <p:txBody>
          <a:bodyPr>
            <a:norm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では</a:t>
            </a:r>
            <a:r>
              <a:rPr lang="ja-JP" altLang="en-US" dirty="0">
                <a:latin typeface="Meiryo UI" panose="020B0604030504040204" pitchFamily="50" charset="-128"/>
                <a:ea typeface="Meiryo UI" panose="020B0604030504040204" pitchFamily="50" charset="-128"/>
                <a:cs typeface="Meiryo UI" panose="020B0604030504040204" pitchFamily="50" charset="-128"/>
              </a:rPr>
              <a:t>、次に効率性</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分析を実施してみましょう。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総資本回転率＝売上高</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資産</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20,511÷28,066=0.73</a:t>
            </a:r>
            <a:r>
              <a:rPr lang="ja-JP" altLang="en-US" dirty="0">
                <a:latin typeface="Meiryo UI" panose="020B0604030504040204" pitchFamily="50" charset="-128"/>
                <a:ea typeface="Meiryo UI" panose="020B0604030504040204" pitchFamily="50" charset="-128"/>
                <a:cs typeface="Meiryo UI" panose="020B0604030504040204" pitchFamily="50" charset="-128"/>
              </a:rPr>
              <a:t>回</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←大きいほど、少ない投資で売上を上げていることになり、投資効率が高い。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棚卸資産回転率＝売上高</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棚卸資産</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20,511÷3,251</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6.3</a:t>
            </a:r>
            <a:r>
              <a:rPr lang="ja-JP" altLang="en-US" dirty="0">
                <a:latin typeface="Meiryo UI" panose="020B0604030504040204" pitchFamily="50" charset="-128"/>
                <a:ea typeface="Meiryo UI" panose="020B0604030504040204" pitchFamily="50" charset="-128"/>
                <a:cs typeface="Meiryo UI" panose="020B0604030504040204" pitchFamily="50" charset="-128"/>
              </a:rPr>
              <a:t>回</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←在庫残高が適正か否かの指標です。</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年間で在庫が</a:t>
            </a:r>
            <a:r>
              <a:rPr lang="en-US" altLang="ja-JP" dirty="0">
                <a:latin typeface="Meiryo UI" panose="020B0604030504040204" pitchFamily="50" charset="-128"/>
                <a:ea typeface="Meiryo UI" panose="020B0604030504040204" pitchFamily="50" charset="-128"/>
                <a:cs typeface="Meiryo UI" panose="020B0604030504040204" pitchFamily="50" charset="-128"/>
              </a:rPr>
              <a:t>6</a:t>
            </a:r>
            <a:r>
              <a:rPr lang="ja-JP" altLang="en-US" dirty="0">
                <a:latin typeface="Meiryo UI" panose="020B0604030504040204" pitchFamily="50" charset="-128"/>
                <a:ea typeface="Meiryo UI" panose="020B0604030504040204" pitchFamily="50" charset="-128"/>
                <a:cs typeface="Meiryo UI" panose="020B0604030504040204" pitchFamily="50" charset="-128"/>
              </a:rPr>
              <a:t>回転することを意味します。別の言い方をすると、月間の売上高の</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か月分を在庫としてストックしていると言え、在庫の過不足や滞留在庫の有無の分析に利用します。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B2AD7BD-F751-4860-B4BF-9C2E4E570A60}"/>
              </a:ext>
            </a:extLst>
          </p:cNvPr>
          <p:cNvSpPr>
            <a:spLocks noGrp="1"/>
          </p:cNvSpPr>
          <p:nvPr>
            <p:ph type="sldNum" sz="quarter" idx="12"/>
          </p:nvPr>
        </p:nvSpPr>
        <p:spPr/>
        <p:txBody>
          <a:bodyPr/>
          <a:lstStyle/>
          <a:p>
            <a:fld id="{DF28FB93-0A08-4E7D-8E63-9EFA29F1E093}" type="slidenum">
              <a:rPr lang="en-US" altLang="ja-JP" smtClean="0"/>
              <a:pPr/>
              <a:t>10</a:t>
            </a:fld>
            <a:endParaRPr kumimoji="1" lang="ja-JP" altLang="en-US"/>
          </a:p>
        </p:txBody>
      </p:sp>
    </p:spTree>
    <p:extLst>
      <p:ext uri="{BB962C8B-B14F-4D97-AF65-F5344CB8AC3E}">
        <p14:creationId xmlns:p14="http://schemas.microsoft.com/office/powerpoint/2010/main" val="275886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3812" y="332656"/>
            <a:ext cx="9409111" cy="633190"/>
          </a:xfrm>
        </p:spPr>
        <p:txBody>
          <a:bodyPr>
            <a:normAutofit fontScale="90000"/>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終わりに</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a:extLst>
              <a:ext uri="{FF2B5EF4-FFF2-40B4-BE49-F238E27FC236}">
                <a16:creationId xmlns:a16="http://schemas.microsoft.com/office/drawing/2014/main" id="{D41CD7C8-EF90-4812-A81A-7287DE5D02DE}"/>
              </a:ext>
            </a:extLst>
          </p:cNvPr>
          <p:cNvSpPr txBox="1">
            <a:spLocks/>
          </p:cNvSpPr>
          <p:nvPr/>
        </p:nvSpPr>
        <p:spPr>
          <a:xfrm>
            <a:off x="261764" y="1268760"/>
            <a:ext cx="11377264" cy="504056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lang="ja-JP" sz="4000" b="0" kern="1200">
                <a:solidFill>
                  <a:schemeClr val="tx1"/>
                </a:solidFill>
                <a:latin typeface="+mj-lt"/>
                <a:ea typeface="+mj-ea"/>
                <a:cs typeface="+mj-cs"/>
              </a:defRPr>
            </a:lvl1pPr>
            <a:lvl2pPr eaLnBrk="1" latinLnBrk="0" hangingPunct="1">
              <a:defRPr kumimoji="1" lang="ja-JP">
                <a:solidFill>
                  <a:schemeClr val="tx2"/>
                </a:solidFill>
              </a:defRPr>
            </a:lvl2pPr>
            <a:lvl3pPr eaLnBrk="1" latinLnBrk="0" hangingPunct="1">
              <a:defRPr kumimoji="1" lang="ja-JP">
                <a:solidFill>
                  <a:schemeClr val="tx2"/>
                </a:solidFill>
              </a:defRPr>
            </a:lvl3pPr>
            <a:lvl4pPr eaLnBrk="1" latinLnBrk="0" hangingPunct="1">
              <a:defRPr kumimoji="1" lang="ja-JP">
                <a:solidFill>
                  <a:schemeClr val="tx2"/>
                </a:solidFill>
              </a:defRPr>
            </a:lvl4pPr>
            <a:lvl5pPr eaLnBrk="1" latinLnBrk="0" hangingPunct="1">
              <a:defRPr kumimoji="1" lang="ja-JP">
                <a:solidFill>
                  <a:schemeClr val="tx2"/>
                </a:solidFill>
              </a:defRPr>
            </a:lvl5pPr>
            <a:lvl6pPr eaLnBrk="1" latinLnBrk="0" hangingPunct="1">
              <a:defRPr kumimoji="1" lang="ja-JP">
                <a:solidFill>
                  <a:schemeClr val="tx2"/>
                </a:solidFill>
              </a:defRPr>
            </a:lvl6pPr>
            <a:lvl7pPr eaLnBrk="1" latinLnBrk="0" hangingPunct="1">
              <a:defRPr kumimoji="1" lang="ja-JP">
                <a:solidFill>
                  <a:schemeClr val="tx2"/>
                </a:solidFill>
              </a:defRPr>
            </a:lvl7pPr>
            <a:lvl8pPr eaLnBrk="1" latinLnBrk="0" hangingPunct="1">
              <a:defRPr kumimoji="1" lang="ja-JP">
                <a:solidFill>
                  <a:schemeClr val="tx2"/>
                </a:solidFill>
              </a:defRPr>
            </a:lvl8pPr>
            <a:lvl9pPr eaLnBrk="1" latinLnBrk="0" hangingPunct="1">
              <a:defRPr kumimoji="1" lang="ja-JP">
                <a:solidFill>
                  <a:schemeClr val="tx2"/>
                </a:solidFill>
              </a:defRPr>
            </a:lvl9p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１．貸借対照表と損益計算書の基礎</a:t>
            </a: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（１）貸借対照表概略</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→企業の財政状態を表し、資金の調達源泉と運用形態が記載されることを学習しました。 </a:t>
            </a:r>
            <a:b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（２）損益計算書概略 </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→企業の経営成績を</a:t>
            </a:r>
            <a:r>
              <a:rPr lang="ja-JP" altLang="en-US" sz="1800">
                <a:solidFill>
                  <a:srgbClr val="0070C0"/>
                </a:solidFill>
                <a:latin typeface="Meiryo UI" panose="020B0604030504040204" pitchFamily="50" charset="-128"/>
                <a:ea typeface="Meiryo UI" panose="020B0604030504040204" pitchFamily="50" charset="-128"/>
                <a:cs typeface="Meiryo UI" panose="020B0604030504040204" pitchFamily="50" charset="-128"/>
              </a:rPr>
              <a:t>表すことや、営業</a:t>
            </a:r>
            <a: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利益や経常利益などの各段階損益の持つ意味を学習しました。</a:t>
            </a:r>
            <a:b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２．決算書のみかた</a:t>
            </a: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br>
              <a:rPr lang="ja-JP" altLang="en-US" sz="1800" b="1"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（１）貸借対照表のみかた</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→流動・固定分類があることや、自己資本比率などの企業の財務安全性分析の手法を学習しました。 </a:t>
            </a:r>
            <a:b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br>
              <a:rPr lang="ja-JP" altLang="en-US"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（２）損益計算書のみかた</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→営業利益率などの収益性の指標や、総資本回転率などの効率性の指標の算定方法を学習しました。 </a:t>
            </a:r>
            <a:br>
              <a:rPr lang="ja-JP" altLang="en-US"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EBA24C39-3F70-4EE5-BC2B-7D33742A3F28}"/>
              </a:ext>
            </a:extLst>
          </p:cNvPr>
          <p:cNvSpPr>
            <a:spLocks noGrp="1"/>
          </p:cNvSpPr>
          <p:nvPr>
            <p:ph type="sldNum" sz="quarter" idx="12"/>
          </p:nvPr>
        </p:nvSpPr>
        <p:spPr/>
        <p:txBody>
          <a:bodyPr/>
          <a:lstStyle/>
          <a:p>
            <a:fld id="{DF28FB93-0A08-4E7D-8E63-9EFA29F1E093}" type="slidenum">
              <a:rPr lang="en-US" altLang="ja-JP" smtClean="0"/>
              <a:pPr/>
              <a:t>11</a:t>
            </a:fld>
            <a:endParaRPr kumimoji="1" lang="ja-JP" altLang="en-US"/>
          </a:p>
        </p:txBody>
      </p:sp>
    </p:spTree>
    <p:extLst>
      <p:ext uri="{BB962C8B-B14F-4D97-AF65-F5344CB8AC3E}">
        <p14:creationId xmlns:p14="http://schemas.microsoft.com/office/powerpoint/2010/main" val="202078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9756" y="1032856"/>
            <a:ext cx="5760640" cy="4661184"/>
          </a:xfrm>
        </p:spPr>
        <p:txBody>
          <a:bodyPr>
            <a:normAutofit fontScale="90000"/>
          </a:bodyPr>
          <a:lstStyle/>
          <a:p>
            <a:br>
              <a:rPr kumimoji="1" lang="en-US" altLang="ja-JP" sz="2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200" dirty="0">
                <a:latin typeface="Meiryo UI" panose="020B0604030504040204" pitchFamily="50" charset="-128"/>
                <a:ea typeface="Meiryo UI" panose="020B0604030504040204" pitchFamily="50" charset="-128"/>
                <a:cs typeface="Meiryo UI" panose="020B0604030504040204" pitchFamily="50" charset="-128"/>
              </a:rPr>
              <a:t>講師略歴　</a:t>
            </a:r>
            <a:r>
              <a:rPr kumimoji="1" lang="en-US" altLang="ja-JP" sz="2200" dirty="0">
                <a:latin typeface="Meiryo UI" panose="020B0604030504040204" pitchFamily="50" charset="-128"/>
                <a:ea typeface="Meiryo UI" panose="020B0604030504040204" pitchFamily="50" charset="-128"/>
                <a:cs typeface="Meiryo UI" panose="020B0604030504040204" pitchFamily="50" charset="-128"/>
              </a:rPr>
              <a:t>(2023/11</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200" dirty="0">
                <a:latin typeface="Meiryo UI" panose="020B0604030504040204" pitchFamily="50" charset="-128"/>
                <a:ea typeface="Meiryo UI" panose="020B0604030504040204" pitchFamily="50" charset="-128"/>
                <a:cs typeface="Meiryo UI" panose="020B0604030504040204" pitchFamily="50" charset="-128"/>
              </a:rPr>
              <a:t>現在　</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2200" dirty="0">
                <a:latin typeface="Meiryo UI" panose="020B0604030504040204" pitchFamily="50" charset="-128"/>
                <a:ea typeface="Meiryo UI" panose="020B0604030504040204" pitchFamily="50" charset="-128"/>
                <a:cs typeface="Meiryo UI" panose="020B0604030504040204" pitchFamily="50" charset="-128"/>
              </a:rPr>
              <a:t>歳）</a:t>
            </a:r>
            <a:br>
              <a:rPr kumimoji="1" lang="en-US" altLang="ja-JP" sz="22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22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2200" dirty="0">
                <a:latin typeface="Meiryo UI" panose="020B0604030504040204" pitchFamily="50" charset="-128"/>
                <a:ea typeface="Meiryo UI" panose="020B0604030504040204" pitchFamily="50" charset="-128"/>
                <a:cs typeface="Meiryo UI" panose="020B0604030504040204" pitchFamily="50" charset="-128"/>
              </a:rPr>
            </a:br>
            <a:br>
              <a:rPr lang="en-US" altLang="ja-JP" sz="22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資格の学校</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TAC</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岡山校で講師</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2008/11</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公認会計士試験合格</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2008/12</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2009/12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税</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久遠</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38</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a:t>
            </a:r>
            <a:r>
              <a:rPr lang="en-US" altLang="ja-JP" sz="2000" dirty="0" err="1">
                <a:latin typeface="Meiryo UI" panose="020B0604030504040204" pitchFamily="50" charset="-128"/>
                <a:ea typeface="Meiryo UI" panose="020B0604030504040204" pitchFamily="50" charset="-128"/>
                <a:cs typeface="Meiryo UI" panose="020B0604030504040204" pitchFamily="50" charset="-128"/>
              </a:rPr>
              <a:t>Delloitte</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Tohmatsu Group</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38</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・税理士法人久遠倉敷支社開設</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・倉敷ﾌｧｲﾅﾝｼｬﾙｱﾄﾞﾊﾞｲｻﾞﾘｰ㈱設立</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ja-JP" altLang="en-US" sz="2000" dirty="0">
                <a:latin typeface="Meiryo UI" panose="020B0604030504040204" pitchFamily="50" charset="-128"/>
                <a:ea typeface="Meiryo UI" panose="020B0604030504040204" pitchFamily="50" charset="-128"/>
                <a:cs typeface="Meiryo UI" panose="020B0604030504040204" pitchFamily="50" charset="-128"/>
              </a:rPr>
              <a:t>　　　　　　　　　　・田邉上智公認会計士事務所設立</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　　　　　　 ・鹿鳴コンサルティング㈱設立</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en-US" altLang="ja-JP"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・倉敷ﾌｧｲﾅﾝｼｬﾙｱﾄﾞﾊﾞｲｻﾞﾘｰ㈱譲渡</a:t>
            </a: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2000" dirty="0">
                <a:latin typeface="Meiryo UI" panose="020B0604030504040204" pitchFamily="50" charset="-128"/>
                <a:ea typeface="Meiryo UI" panose="020B0604030504040204" pitchFamily="50" charset="-128"/>
                <a:cs typeface="Meiryo UI" panose="020B0604030504040204" pitchFamily="50" charset="-128"/>
              </a:rPr>
            </a:br>
            <a:r>
              <a:rPr lang="ja-JP" altLang="en-US" sz="2000" dirty="0">
                <a:latin typeface="Meiryo UI" panose="020B0604030504040204" pitchFamily="50" charset="-128"/>
                <a:ea typeface="Meiryo UI" panose="020B0604030504040204" pitchFamily="50" charset="-128"/>
                <a:cs typeface="Meiryo UI" panose="020B0604030504040204" pitchFamily="50" charset="-128"/>
              </a:rPr>
              <a:t>　　　　　　　　　　・田邉上智税理士事務所設立　　　　　</a:t>
            </a:r>
            <a:b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b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endParaRPr kumimoji="1" 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5E88DA39-F6BE-4D16-9CA6-602C456AFA23}"/>
              </a:ext>
            </a:extLst>
          </p:cNvPr>
          <p:cNvSpPr>
            <a:spLocks noGrp="1"/>
          </p:cNvSpPr>
          <p:nvPr>
            <p:ph type="sldNum" sz="quarter" idx="12"/>
          </p:nvPr>
        </p:nvSpPr>
        <p:spPr/>
        <p:txBody>
          <a:bodyPr/>
          <a:lstStyle/>
          <a:p>
            <a:fld id="{DF28FB93-0A08-4E7D-8E63-9EFA29F1E093}" type="slidenum">
              <a:rPr lang="en-US" altLang="ja-JP" smtClean="0"/>
              <a:pPr/>
              <a:t>2</a:t>
            </a:fld>
            <a:endParaRPr kumimoji="1" lang="ja-JP" altLang="en-US"/>
          </a:p>
        </p:txBody>
      </p:sp>
    </p:spTree>
    <p:extLst>
      <p:ext uri="{BB962C8B-B14F-4D97-AF65-F5344CB8AC3E}">
        <p14:creationId xmlns:p14="http://schemas.microsoft.com/office/powerpoint/2010/main" val="1919133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貸借対照表と損益計算書の基礎</a:t>
            </a:r>
          </a:p>
        </p:txBody>
      </p:sp>
      <p:sp>
        <p:nvSpPr>
          <p:cNvPr id="3" name="コンテンツ プレースホルダー 2"/>
          <p:cNvSpPr>
            <a:spLocks noGrp="1"/>
          </p:cNvSpPr>
          <p:nvPr>
            <p:ph idx="1"/>
          </p:nvPr>
        </p:nvSpPr>
        <p:spPr/>
        <p:txBody>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良く耳にする</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err="1">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財務諸表ですが、ここで一度どのようなものか確認します。</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貸借対照表</a:t>
            </a:r>
            <a:r>
              <a:rPr lang="ja-JP" altLang="en-US" dirty="0">
                <a:latin typeface="Meiryo UI" panose="020B0604030504040204" pitchFamily="50" charset="-128"/>
                <a:ea typeface="Meiryo UI" panose="020B0604030504040204" pitchFamily="50" charset="-128"/>
                <a:cs typeface="Meiryo UI" panose="020B0604030504040204" pitchFamily="50" charset="-128"/>
              </a:rPr>
              <a:t>とは、企業の財政状態を表示した財務諸表であり、資産と負債、純資産といった</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a:latin typeface="Meiryo UI" panose="020B0604030504040204" pitchFamily="50" charset="-128"/>
                <a:ea typeface="Meiryo UI" panose="020B0604030504040204" pitchFamily="50" charset="-128"/>
                <a:cs typeface="Meiryo UI" panose="020B0604030504040204" pitchFamily="50" charset="-128"/>
              </a:rPr>
              <a:t>項目から構成されます。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損益計算書</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とは、企業の</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年間の経営成績を表示した財務諸表であり、売上高から始まります。</a:t>
            </a:r>
            <a:r>
              <a:rPr lang="ja-JP" altLang="en-US" dirty="0">
                <a:latin typeface="Meiryo UI" panose="020B0604030504040204" pitchFamily="50" charset="-128"/>
                <a:ea typeface="Meiryo UI" panose="020B0604030504040204" pitchFamily="50" charset="-128"/>
                <a:cs typeface="Meiryo UI" panose="020B0604030504040204" pitchFamily="50" charset="-128"/>
              </a:rPr>
              <a:t>そこから</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売上原価や販売費及び一般管理費といった各種費用項目を控除し、粗利や営業利益、当期純利益などの各段階利益を表示する構成になっています。</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損益計算書の当期純利益は、毎年貸借対照表の純資産に加算されます。その意味で、双方は有機的に結合した財務諸表と言えます。</a:t>
            </a:r>
          </a:p>
        </p:txBody>
      </p:sp>
      <p:sp>
        <p:nvSpPr>
          <p:cNvPr id="4" name="スライド番号プレースホルダー 3">
            <a:extLst>
              <a:ext uri="{FF2B5EF4-FFF2-40B4-BE49-F238E27FC236}">
                <a16:creationId xmlns:a16="http://schemas.microsoft.com/office/drawing/2014/main" id="{631655B0-61FE-4439-A6D6-817DB49DC8CE}"/>
              </a:ext>
            </a:extLst>
          </p:cNvPr>
          <p:cNvSpPr>
            <a:spLocks noGrp="1"/>
          </p:cNvSpPr>
          <p:nvPr>
            <p:ph type="sldNum" sz="quarter" idx="12"/>
          </p:nvPr>
        </p:nvSpPr>
        <p:spPr/>
        <p:txBody>
          <a:bodyPr/>
          <a:lstStyle/>
          <a:p>
            <a:fld id="{DF28FB93-0A08-4E7D-8E63-9EFA29F1E093}" type="slidenum">
              <a:rPr lang="en-US" altLang="ja-JP" smtClean="0"/>
              <a:pPr/>
              <a:t>3</a:t>
            </a:fld>
            <a:endParaRPr kumimoji="1" lang="ja-JP" altLang="en-US"/>
          </a:p>
        </p:txBody>
      </p:sp>
    </p:spTree>
    <p:extLst>
      <p:ext uri="{BB962C8B-B14F-4D97-AF65-F5344CB8AC3E}">
        <p14:creationId xmlns:p14="http://schemas.microsoft.com/office/powerpoint/2010/main" val="423594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502" y="404664"/>
            <a:ext cx="9601200" cy="1189038"/>
          </a:xfrm>
        </p:spPr>
        <p:txBody>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（１）貸借対照表概略</a:t>
            </a:r>
            <a:br>
              <a:rPr kumimoji="1" lang="en-US" altLang="ja-JP"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～企業の財政状態を表します～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574132" y="2445760"/>
            <a:ext cx="1944216" cy="302433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28,066</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5" name="正方形/長方形 4"/>
          <p:cNvSpPr/>
          <p:nvPr/>
        </p:nvSpPr>
        <p:spPr>
          <a:xfrm>
            <a:off x="5518348" y="2445760"/>
            <a:ext cx="1908212" cy="201578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5,041</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6" name="正方形/長方形 5"/>
          <p:cNvSpPr/>
          <p:nvPr/>
        </p:nvSpPr>
        <p:spPr>
          <a:xfrm>
            <a:off x="5518348" y="4465804"/>
            <a:ext cx="1908212" cy="100429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純資産</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23,025</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7" name="テキスト ボックス 6"/>
          <p:cNvSpPr txBox="1"/>
          <p:nvPr/>
        </p:nvSpPr>
        <p:spPr>
          <a:xfrm>
            <a:off x="4654252" y="2016770"/>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貸借対照表</a:t>
            </a:r>
          </a:p>
        </p:txBody>
      </p:sp>
      <p:sp>
        <p:nvSpPr>
          <p:cNvPr id="8" name="右矢印吹き出し 7"/>
          <p:cNvSpPr/>
          <p:nvPr/>
        </p:nvSpPr>
        <p:spPr>
          <a:xfrm>
            <a:off x="1053852" y="2520321"/>
            <a:ext cx="2376264" cy="2875214"/>
          </a:xfrm>
          <a:prstGeom prst="rightArrowCallout">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現預金や売掛金や貸付金、建物や土地などの</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「モノや権利」です。</a:t>
            </a:r>
          </a:p>
        </p:txBody>
      </p:sp>
      <p:sp>
        <p:nvSpPr>
          <p:cNvPr id="9" name="左矢印吹き出し 8"/>
          <p:cNvSpPr/>
          <p:nvPr/>
        </p:nvSpPr>
        <p:spPr>
          <a:xfrm>
            <a:off x="7606580" y="2420888"/>
            <a:ext cx="2304256" cy="1383660"/>
          </a:xfrm>
          <a:prstGeom prst="leftArrowCallout">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借入金や買掛金などの</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「債務」です</a:t>
            </a:r>
            <a:r>
              <a:rPr kumimoji="1" lang="ja-JP" altLang="en-US" sz="2400" dirty="0">
                <a:ln w="0"/>
                <a:solidFill>
                  <a:schemeClr val="tx1"/>
                </a:solidFill>
              </a:rPr>
              <a:t>。</a:t>
            </a:r>
            <a:endParaRPr kumimoji="1" lang="ja-JP" altLang="en-US" sz="2400" dirty="0">
              <a:solidFill>
                <a:schemeClr val="tx1"/>
              </a:solidFill>
            </a:endParaRPr>
          </a:p>
        </p:txBody>
      </p:sp>
      <p:sp>
        <p:nvSpPr>
          <p:cNvPr id="10" name="左矢印吹き出し 9"/>
          <p:cNvSpPr/>
          <p:nvPr/>
        </p:nvSpPr>
        <p:spPr>
          <a:xfrm>
            <a:off x="7606580" y="3909698"/>
            <a:ext cx="2304256" cy="1560398"/>
          </a:xfrm>
          <a:prstGeom prst="leftArrowCallout">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資本金などの</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「元手と儲け」です</a:t>
            </a:r>
            <a:r>
              <a:rPr kumimoji="1" lang="ja-JP" altLang="en-US" sz="2400" dirty="0">
                <a:ln w="0"/>
                <a:solidFill>
                  <a:schemeClr val="tx1"/>
                </a:solidFill>
              </a:rPr>
              <a:t>。</a:t>
            </a:r>
            <a:endParaRPr kumimoji="1" lang="ja-JP" altLang="en-US" sz="2400" dirty="0">
              <a:solidFill>
                <a:schemeClr val="tx1"/>
              </a:solidFill>
            </a:endParaRPr>
          </a:p>
        </p:txBody>
      </p:sp>
      <p:sp>
        <p:nvSpPr>
          <p:cNvPr id="12" name="雲 11"/>
          <p:cNvSpPr/>
          <p:nvPr/>
        </p:nvSpPr>
        <p:spPr>
          <a:xfrm>
            <a:off x="3538234" y="5589240"/>
            <a:ext cx="1980113" cy="936104"/>
          </a:xfrm>
          <a:prstGeom prst="cloud">
            <a:avLst/>
          </a:prstGeom>
          <a:solidFill>
            <a:schemeClr val="bg2">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お金のつかいかた</a:t>
            </a:r>
          </a:p>
        </p:txBody>
      </p:sp>
      <p:sp>
        <p:nvSpPr>
          <p:cNvPr id="13" name="雲 12"/>
          <p:cNvSpPr/>
          <p:nvPr/>
        </p:nvSpPr>
        <p:spPr>
          <a:xfrm>
            <a:off x="5518347" y="5589240"/>
            <a:ext cx="1980113" cy="936104"/>
          </a:xfrm>
          <a:prstGeom prst="cloud">
            <a:avLst/>
          </a:prstGeom>
          <a:solidFill>
            <a:schemeClr val="bg2">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お金のあつめかた</a:t>
            </a:r>
          </a:p>
        </p:txBody>
      </p:sp>
      <p:sp>
        <p:nvSpPr>
          <p:cNvPr id="3" name="スライド番号プレースホルダー 2">
            <a:extLst>
              <a:ext uri="{FF2B5EF4-FFF2-40B4-BE49-F238E27FC236}">
                <a16:creationId xmlns:a16="http://schemas.microsoft.com/office/drawing/2014/main" id="{2259C008-EC28-4658-98B7-86E04DEDBEE4}"/>
              </a:ext>
            </a:extLst>
          </p:cNvPr>
          <p:cNvSpPr>
            <a:spLocks noGrp="1"/>
          </p:cNvSpPr>
          <p:nvPr>
            <p:ph type="sldNum" sz="quarter" idx="12"/>
          </p:nvPr>
        </p:nvSpPr>
        <p:spPr/>
        <p:txBody>
          <a:bodyPr/>
          <a:lstStyle/>
          <a:p>
            <a:fld id="{DF28FB93-0A08-4E7D-8E63-9EFA29F1E093}" type="slidenum">
              <a:rPr lang="en-US" altLang="ja-JP" smtClean="0"/>
              <a:pPr/>
              <a:t>4</a:t>
            </a:fld>
            <a:endParaRPr kumimoji="1" lang="ja-JP" altLang="en-US"/>
          </a:p>
        </p:txBody>
      </p:sp>
    </p:spTree>
    <p:extLst>
      <p:ext uri="{BB962C8B-B14F-4D97-AF65-F5344CB8AC3E}">
        <p14:creationId xmlns:p14="http://schemas.microsoft.com/office/powerpoint/2010/main" val="406330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7788" y="351694"/>
            <a:ext cx="9553129" cy="631863"/>
          </a:xfrm>
        </p:spPr>
        <p:txBody>
          <a:bodyPr>
            <a:normAutofit fontScale="90000"/>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（２）損益計算書概略　</a:t>
            </a: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～企業の経営成績を表します～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21804" y="1223871"/>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損益計算書</a:t>
            </a:r>
          </a:p>
        </p:txBody>
      </p:sp>
      <p:sp>
        <p:nvSpPr>
          <p:cNvPr id="20" name="円形吹き出し 19"/>
          <p:cNvSpPr/>
          <p:nvPr/>
        </p:nvSpPr>
        <p:spPr>
          <a:xfrm>
            <a:off x="6694790" y="1332671"/>
            <a:ext cx="2052912" cy="631863"/>
          </a:xfrm>
          <a:prstGeom prst="wedgeEllipseCallout">
            <a:avLst>
              <a:gd name="adj1" fmla="val -124731"/>
              <a:gd name="adj2" fmla="val 108595"/>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いわゆる「粗利」です。</a:t>
            </a:r>
          </a:p>
        </p:txBody>
      </p:sp>
      <p:sp>
        <p:nvSpPr>
          <p:cNvPr id="21" name="円形吹き出し 20"/>
          <p:cNvSpPr/>
          <p:nvPr/>
        </p:nvSpPr>
        <p:spPr>
          <a:xfrm>
            <a:off x="9046740" y="1185123"/>
            <a:ext cx="2292565" cy="1010976"/>
          </a:xfrm>
          <a:prstGeom prst="wedgeEllipseCallout">
            <a:avLst>
              <a:gd name="adj1" fmla="val -220081"/>
              <a:gd name="adj2" fmla="val 117041"/>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広告宣言費や家賃、販売員給与などです。</a:t>
            </a:r>
          </a:p>
        </p:txBody>
      </p:sp>
      <p:sp>
        <p:nvSpPr>
          <p:cNvPr id="22" name="円形吹き出し 21"/>
          <p:cNvSpPr/>
          <p:nvPr/>
        </p:nvSpPr>
        <p:spPr>
          <a:xfrm>
            <a:off x="7462564" y="2762537"/>
            <a:ext cx="1800200" cy="648072"/>
          </a:xfrm>
          <a:prstGeom prst="wedgeEllipseCallout">
            <a:avLst>
              <a:gd name="adj1" fmla="val -177244"/>
              <a:gd name="adj2" fmla="val 14498"/>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本業での利益です。</a:t>
            </a:r>
          </a:p>
        </p:txBody>
      </p:sp>
      <p:sp>
        <p:nvSpPr>
          <p:cNvPr id="23" name="円形吹き出し 22"/>
          <p:cNvSpPr/>
          <p:nvPr/>
        </p:nvSpPr>
        <p:spPr>
          <a:xfrm>
            <a:off x="9542026" y="3086289"/>
            <a:ext cx="2059758" cy="972108"/>
          </a:xfrm>
          <a:prstGeom prst="wedgeEllipseCallout">
            <a:avLst>
              <a:gd name="adj1" fmla="val -266932"/>
              <a:gd name="adj2" fmla="val 27606"/>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利息の受け払いや株の損益などです。</a:t>
            </a:r>
          </a:p>
        </p:txBody>
      </p:sp>
      <p:sp>
        <p:nvSpPr>
          <p:cNvPr id="24" name="円形吹き出し 23"/>
          <p:cNvSpPr/>
          <p:nvPr/>
        </p:nvSpPr>
        <p:spPr>
          <a:xfrm>
            <a:off x="7000028" y="3977047"/>
            <a:ext cx="2046712" cy="747704"/>
          </a:xfrm>
          <a:prstGeom prst="wedgeEllipseCallout">
            <a:avLst>
              <a:gd name="adj1" fmla="val -140676"/>
              <a:gd name="adj2" fmla="val -9382"/>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企業の実力を表示します。</a:t>
            </a:r>
          </a:p>
        </p:txBody>
      </p:sp>
      <p:sp>
        <p:nvSpPr>
          <p:cNvPr id="25" name="円形吹き出し 24"/>
          <p:cNvSpPr/>
          <p:nvPr/>
        </p:nvSpPr>
        <p:spPr>
          <a:xfrm>
            <a:off x="8235432" y="4928791"/>
            <a:ext cx="3355902" cy="1118988"/>
          </a:xfrm>
          <a:prstGeom prst="wedgeEllipseCallout">
            <a:avLst>
              <a:gd name="adj1" fmla="val -142658"/>
              <a:gd name="adj2" fmla="val -44429"/>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火災損失などの臨時損益や前期以前の修正はここに表示されます。</a:t>
            </a:r>
          </a:p>
        </p:txBody>
      </p:sp>
      <p:sp>
        <p:nvSpPr>
          <p:cNvPr id="26" name="円形吹き出し 25"/>
          <p:cNvSpPr/>
          <p:nvPr/>
        </p:nvSpPr>
        <p:spPr>
          <a:xfrm>
            <a:off x="6700990" y="5778582"/>
            <a:ext cx="2046712" cy="747704"/>
          </a:xfrm>
          <a:prstGeom prst="wedgeEllipseCallout">
            <a:avLst>
              <a:gd name="adj1" fmla="val -125097"/>
              <a:gd name="adj2" fmla="val -26547"/>
            </a:avLst>
          </a:prstGeom>
          <a:solidFill>
            <a:schemeClr val="accent1">
              <a:lumMod val="20000"/>
              <a:lumOff val="8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利益の約</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a:t>
            </a:r>
          </a:p>
        </p:txBody>
      </p:sp>
      <p:sp>
        <p:nvSpPr>
          <p:cNvPr id="15" name="正方形/長方形 14">
            <a:extLst>
              <a:ext uri="{FF2B5EF4-FFF2-40B4-BE49-F238E27FC236}">
                <a16:creationId xmlns:a16="http://schemas.microsoft.com/office/drawing/2014/main" id="{EE5A1E0F-E16F-48F4-9DEA-B77C5C3AA0C9}"/>
              </a:ext>
            </a:extLst>
          </p:cNvPr>
          <p:cNvSpPr/>
          <p:nvPr/>
        </p:nvSpPr>
        <p:spPr>
          <a:xfrm>
            <a:off x="694642" y="1609855"/>
            <a:ext cx="4430662" cy="485933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売上高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20,511</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売上原価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14,556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売上総利益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5,955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販売費及び一般管理費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3,806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2,148</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営業外収益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営業外費用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経常利益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2,442</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特別利益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特別損失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税引前当期純利益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2,465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法人税等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1,734</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E7C9ADC2-BD8A-4F96-BD2B-989A76F0072B}"/>
              </a:ext>
            </a:extLst>
          </p:cNvPr>
          <p:cNvSpPr>
            <a:spLocks noGrp="1"/>
          </p:cNvSpPr>
          <p:nvPr>
            <p:ph type="sldNum" sz="quarter" idx="12"/>
          </p:nvPr>
        </p:nvSpPr>
        <p:spPr/>
        <p:txBody>
          <a:bodyPr/>
          <a:lstStyle/>
          <a:p>
            <a:fld id="{DF28FB93-0A08-4E7D-8E63-9EFA29F1E093}" type="slidenum">
              <a:rPr lang="en-US" altLang="ja-JP" smtClean="0"/>
              <a:pPr/>
              <a:t>5</a:t>
            </a:fld>
            <a:endParaRPr kumimoji="1" lang="ja-JP" altLang="en-US"/>
          </a:p>
        </p:txBody>
      </p:sp>
    </p:spTree>
    <p:extLst>
      <p:ext uri="{BB962C8B-B14F-4D97-AF65-F5344CB8AC3E}">
        <p14:creationId xmlns:p14="http://schemas.microsoft.com/office/powerpoint/2010/main" val="397422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決算書のみかた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前のパラグラフで、それぞれの決算書の概略を学習しました。ここでは一歩踏み込んで、より多くの情報を読み取ってみたいと思います。</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atin typeface="Meiryo UI" panose="020B0604030504040204" pitchFamily="50" charset="-128"/>
                <a:ea typeface="Meiryo UI" panose="020B0604030504040204" pitchFamily="50" charset="-128"/>
                <a:cs typeface="Meiryo UI" panose="020B0604030504040204" pitchFamily="50" charset="-128"/>
              </a:rPr>
              <a:t>貸借対照表</a:t>
            </a:r>
            <a:r>
              <a:rPr lang="ja-JP" altLang="en-US" dirty="0">
                <a:latin typeface="Meiryo UI" panose="020B0604030504040204" pitchFamily="50" charset="-128"/>
                <a:ea typeface="Meiryo UI" panose="020B0604030504040204" pitchFamily="50" charset="-128"/>
                <a:cs typeface="Meiryo UI" panose="020B0604030504040204" pitchFamily="50" charset="-128"/>
              </a:rPr>
              <a:t>からは企業の財政状態が読み取れますが、より深く分析することにより、企業の</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財務安全性</a:t>
            </a:r>
            <a:r>
              <a:rPr lang="ja-JP" altLang="en-US" dirty="0">
                <a:latin typeface="Meiryo UI" panose="020B0604030504040204" pitchFamily="50" charset="-128"/>
                <a:ea typeface="Meiryo UI" panose="020B0604030504040204" pitchFamily="50" charset="-128"/>
                <a:cs typeface="Meiryo UI" panose="020B0604030504040204" pitchFamily="50" charset="-128"/>
              </a:rPr>
              <a:t>、すなわち流動比率や自己資本比率・固定長期適合率といった指標を算定することができます。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atin typeface="Meiryo UI" panose="020B0604030504040204" pitchFamily="50" charset="-128"/>
                <a:ea typeface="Meiryo UI" panose="020B0604030504040204" pitchFamily="50" charset="-128"/>
                <a:cs typeface="Meiryo UI" panose="020B0604030504040204" pitchFamily="50" charset="-128"/>
              </a:rPr>
              <a:t>損益計算書</a:t>
            </a:r>
            <a:r>
              <a:rPr lang="ja-JP" altLang="en-US" dirty="0">
                <a:latin typeface="Meiryo UI" panose="020B0604030504040204" pitchFamily="50" charset="-128"/>
                <a:ea typeface="Meiryo UI" panose="020B0604030504040204" pitchFamily="50" charset="-128"/>
                <a:cs typeface="Meiryo UI" panose="020B0604030504040204" pitchFamily="50" charset="-128"/>
              </a:rPr>
              <a:t>からは企業の経営成績が読み取れますが、より深く分析することにより、企業の</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収益性</a:t>
            </a:r>
            <a:r>
              <a:rPr lang="ja-JP" altLang="en-US" dirty="0">
                <a:latin typeface="Meiryo UI" panose="020B0604030504040204" pitchFamily="50" charset="-128"/>
                <a:ea typeface="Meiryo UI" panose="020B0604030504040204" pitchFamily="50" charset="-128"/>
                <a:cs typeface="Meiryo UI" panose="020B0604030504040204" pitchFamily="50" charset="-128"/>
              </a:rPr>
              <a:t>、すなわち売上高総利益率や売上高営業利益率といった指標を算定することができます。</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また二つの決算書を用いることで、企業の</a:t>
            </a:r>
            <a:r>
              <a:rPr kumimoji="1"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効率性</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、すなわち総資本回転率や棚卸資産回転率といった指標を算定することができます。</a:t>
            </a:r>
          </a:p>
        </p:txBody>
      </p:sp>
      <p:sp>
        <p:nvSpPr>
          <p:cNvPr id="4" name="スライド番号プレースホルダー 3">
            <a:extLst>
              <a:ext uri="{FF2B5EF4-FFF2-40B4-BE49-F238E27FC236}">
                <a16:creationId xmlns:a16="http://schemas.microsoft.com/office/drawing/2014/main" id="{A6188E87-76BF-458D-BB20-F368E0F3377E}"/>
              </a:ext>
            </a:extLst>
          </p:cNvPr>
          <p:cNvSpPr>
            <a:spLocks noGrp="1"/>
          </p:cNvSpPr>
          <p:nvPr>
            <p:ph type="sldNum" sz="quarter" idx="12"/>
          </p:nvPr>
        </p:nvSpPr>
        <p:spPr/>
        <p:txBody>
          <a:bodyPr/>
          <a:lstStyle/>
          <a:p>
            <a:fld id="{DF28FB93-0A08-4E7D-8E63-9EFA29F1E093}" type="slidenum">
              <a:rPr lang="en-US" altLang="ja-JP" smtClean="0"/>
              <a:pPr/>
              <a:t>6</a:t>
            </a:fld>
            <a:endParaRPr kumimoji="1" lang="ja-JP" altLang="en-US"/>
          </a:p>
        </p:txBody>
      </p:sp>
    </p:spTree>
    <p:extLst>
      <p:ext uri="{BB962C8B-B14F-4D97-AF65-F5344CB8AC3E}">
        <p14:creationId xmlns:p14="http://schemas.microsoft.com/office/powerpoint/2010/main" val="700693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606" y="257974"/>
            <a:ext cx="9481121" cy="633190"/>
          </a:xfrm>
        </p:spPr>
        <p:txBody>
          <a:bodyPr>
            <a:normAutofit fontScale="90000"/>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（１）貸借対照表</a:t>
            </a:r>
            <a:r>
              <a:rPr lang="ja-JP" altLang="en-US" dirty="0">
                <a:latin typeface="Meiryo UI" panose="020B0604030504040204" pitchFamily="50" charset="-128"/>
                <a:ea typeface="Meiryo UI" panose="020B0604030504040204" pitchFamily="50" charset="-128"/>
                <a:cs typeface="Meiryo UI" panose="020B0604030504040204" pitchFamily="50" charset="-128"/>
              </a:rPr>
              <a:t>のみかた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67606" y="1528262"/>
            <a:ext cx="2952328" cy="485933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28,066</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15,904</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・現金及び預金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6,285</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・売掛金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3,663</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・棚卸資産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3,251</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2,705</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12,162</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・建物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1,249 </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・機械及び装置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1,300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・関係会社株式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3,664</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5,948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3319936" y="1528262"/>
            <a:ext cx="3096342" cy="341290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5,041</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4,539</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・買掛金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3,629</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・長期借入金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138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364</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319934" y="4941168"/>
            <a:ext cx="3096343" cy="144642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純資産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23,025</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1,778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21,247</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455838" y="1103530"/>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貸借対照表</a:t>
            </a:r>
          </a:p>
        </p:txBody>
      </p:sp>
      <p:sp>
        <p:nvSpPr>
          <p:cNvPr id="17" name="コンテンツ プレースホルダー 2">
            <a:extLst>
              <a:ext uri="{FF2B5EF4-FFF2-40B4-BE49-F238E27FC236}">
                <a16:creationId xmlns:a16="http://schemas.microsoft.com/office/drawing/2014/main" id="{B80AC64A-4B0F-4C75-908C-2E159106918E}"/>
              </a:ext>
            </a:extLst>
          </p:cNvPr>
          <p:cNvSpPr>
            <a:spLocks noGrp="1"/>
          </p:cNvSpPr>
          <p:nvPr>
            <p:ph idx="1"/>
          </p:nvPr>
        </p:nvSpPr>
        <p:spPr>
          <a:xfrm>
            <a:off x="7143577" y="1531173"/>
            <a:ext cx="4568064" cy="5233319"/>
          </a:xfrm>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では、貸借対照表の構造について、もう少し詳しく見ていきましょう。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資産及び負債については、それぞれ</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lang="ja-JP" altLang="en-US" dirty="0">
                <a:latin typeface="Meiryo UI" panose="020B0604030504040204" pitchFamily="50" charset="-128"/>
                <a:ea typeface="Meiryo UI" panose="020B0604030504040204" pitchFamily="50" charset="-128"/>
                <a:cs typeface="Meiryo UI" panose="020B0604030504040204" pitchFamily="50" charset="-128"/>
              </a:rPr>
              <a:t>項目と</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lang="ja-JP" altLang="en-US" dirty="0">
                <a:latin typeface="Meiryo UI" panose="020B0604030504040204" pitchFamily="50" charset="-128"/>
                <a:ea typeface="Meiryo UI" panose="020B0604030504040204" pitchFamily="50" charset="-128"/>
                <a:cs typeface="Meiryo UI" panose="020B0604030504040204" pitchFamily="50" charset="-128"/>
              </a:rPr>
              <a:t>項目に分類されます。</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年以内に消滅するものは</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lang="ja-JP" altLang="en-US" dirty="0">
                <a:latin typeface="Meiryo UI" panose="020B0604030504040204" pitchFamily="50" charset="-128"/>
                <a:ea typeface="Meiryo UI" panose="020B0604030504040204" pitchFamily="50" charset="-128"/>
                <a:cs typeface="Meiryo UI" panose="020B0604030504040204" pitchFamily="50" charset="-128"/>
              </a:rPr>
              <a:t>項目に、</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年を超えて保有するものは</a:t>
            </a:r>
            <a:r>
              <a:rPr lang="ja-JP" altLang="en-US"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lang="ja-JP" altLang="en-US" dirty="0">
                <a:latin typeface="Meiryo UI" panose="020B0604030504040204" pitchFamily="50" charset="-128"/>
                <a:ea typeface="Meiryo UI" panose="020B0604030504040204" pitchFamily="50" charset="-128"/>
                <a:cs typeface="Meiryo UI" panose="020B0604030504040204" pitchFamily="50" charset="-128"/>
              </a:rPr>
              <a:t>項目に分類されます。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前述した財務安全性は、主としてこの流動・固定分類に着目して分析がなされます。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E4BB10B0-5C97-44CC-94BD-9FF6FDBC6634}"/>
              </a:ext>
            </a:extLst>
          </p:cNvPr>
          <p:cNvSpPr>
            <a:spLocks noGrp="1"/>
          </p:cNvSpPr>
          <p:nvPr>
            <p:ph type="sldNum" sz="quarter" idx="12"/>
          </p:nvPr>
        </p:nvSpPr>
        <p:spPr/>
        <p:txBody>
          <a:bodyPr/>
          <a:lstStyle/>
          <a:p>
            <a:fld id="{DF28FB93-0A08-4E7D-8E63-9EFA29F1E093}" type="slidenum">
              <a:rPr lang="en-US" altLang="ja-JP" smtClean="0"/>
              <a:pPr/>
              <a:t>7</a:t>
            </a:fld>
            <a:endParaRPr kumimoji="1" lang="ja-JP" altLang="en-US"/>
          </a:p>
        </p:txBody>
      </p:sp>
    </p:spTree>
    <p:extLst>
      <p:ext uri="{BB962C8B-B14F-4D97-AF65-F5344CB8AC3E}">
        <p14:creationId xmlns:p14="http://schemas.microsoft.com/office/powerpoint/2010/main" val="29288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606" y="257974"/>
            <a:ext cx="9481121" cy="633190"/>
          </a:xfrm>
        </p:spPr>
        <p:txBody>
          <a:bodyPr>
            <a:normAutofit fontScale="90000"/>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（１）貸借対照表</a:t>
            </a:r>
            <a:r>
              <a:rPr lang="ja-JP" altLang="en-US" dirty="0">
                <a:latin typeface="Meiryo UI" panose="020B0604030504040204" pitchFamily="50" charset="-128"/>
                <a:ea typeface="Meiryo UI" panose="020B0604030504040204" pitchFamily="50" charset="-128"/>
                <a:cs typeface="Meiryo UI" panose="020B0604030504040204" pitchFamily="50" charset="-128"/>
              </a:rPr>
              <a:t>のみかた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67606" y="1528262"/>
            <a:ext cx="2952328" cy="485933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28,066</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15,904</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・現金及び預金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6,285</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・売掛金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3,663</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・棚卸資産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3,251</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2,705</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資産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12,162</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・建物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1,249 </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・機械及び装置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1,300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・関係会社株式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3,664</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5,948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3319936" y="1528262"/>
            <a:ext cx="3096342" cy="341290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5,041</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流動</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4,539</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・買掛金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3,629</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n w="0"/>
                <a:solidFill>
                  <a:srgbClr val="0070C0"/>
                </a:solidFill>
                <a:latin typeface="Meiryo UI" panose="020B0604030504040204" pitchFamily="50" charset="-128"/>
                <a:ea typeface="Meiryo UI" panose="020B0604030504040204" pitchFamily="50" charset="-128"/>
                <a:cs typeface="Meiryo UI" panose="020B0604030504040204" pitchFamily="50" charset="-128"/>
              </a:rPr>
              <a:t>固定</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負債 　       </a:t>
            </a:r>
            <a:r>
              <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・長期借入金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138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364</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319934" y="4941168"/>
            <a:ext cx="3096343" cy="1446426"/>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純資産   </a:t>
            </a:r>
            <a:r>
              <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23,025</a:t>
            </a:r>
            <a:r>
              <a:rPr kumimoji="1" lang="ja-JP" altLang="en-US"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・資本金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1,778</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21,247</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455838" y="1103530"/>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貸借対照表</a:t>
            </a:r>
          </a:p>
        </p:txBody>
      </p:sp>
      <p:sp>
        <p:nvSpPr>
          <p:cNvPr id="17" name="コンテンツ プレースホルダー 2">
            <a:extLst>
              <a:ext uri="{FF2B5EF4-FFF2-40B4-BE49-F238E27FC236}">
                <a16:creationId xmlns:a16="http://schemas.microsoft.com/office/drawing/2014/main" id="{B80AC64A-4B0F-4C75-908C-2E159106918E}"/>
              </a:ext>
            </a:extLst>
          </p:cNvPr>
          <p:cNvSpPr>
            <a:spLocks noGrp="1"/>
          </p:cNvSpPr>
          <p:nvPr>
            <p:ph idx="1"/>
          </p:nvPr>
        </p:nvSpPr>
        <p:spPr>
          <a:xfrm>
            <a:off x="6747132" y="1528262"/>
            <a:ext cx="5040560" cy="5040560"/>
          </a:xfrm>
        </p:spPr>
        <p:txBody>
          <a:bodyPr>
            <a:norm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では、実際に安全性分析を実施してみましょう。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自己資本比率＝純資産</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資産</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23,025÷28,066</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82%</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←大きい方が望ましい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流動比率＝流動資産</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流動負債</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15,094÷5,041</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350%</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100%</a:t>
            </a:r>
            <a:r>
              <a:rPr lang="ja-JP" altLang="en-US" dirty="0">
                <a:latin typeface="Meiryo UI" panose="020B0604030504040204" pitchFamily="50" charset="-128"/>
                <a:ea typeface="Meiryo UI" panose="020B0604030504040204" pitchFamily="50" charset="-128"/>
                <a:cs typeface="Meiryo UI" panose="020B0604030504040204" pitchFamily="50" charset="-128"/>
              </a:rPr>
              <a:t>以上が望ましい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固定長期適合率</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＝固定資産</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固定負債＋純資産</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2,162÷(502+23,025)=52%</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100%</a:t>
            </a:r>
            <a:r>
              <a:rPr lang="ja-JP" altLang="en-US" dirty="0">
                <a:latin typeface="Meiryo UI" panose="020B0604030504040204" pitchFamily="50" charset="-128"/>
                <a:ea typeface="Meiryo UI" panose="020B0604030504040204" pitchFamily="50" charset="-128"/>
                <a:cs typeface="Meiryo UI" panose="020B0604030504040204" pitchFamily="50" charset="-128"/>
              </a:rPr>
              <a:t>未満が望ましい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7E07596C-9336-4C1C-B764-5C0BE54651C3}"/>
              </a:ext>
            </a:extLst>
          </p:cNvPr>
          <p:cNvSpPr>
            <a:spLocks noGrp="1"/>
          </p:cNvSpPr>
          <p:nvPr>
            <p:ph type="sldNum" sz="quarter" idx="12"/>
          </p:nvPr>
        </p:nvSpPr>
        <p:spPr/>
        <p:txBody>
          <a:bodyPr/>
          <a:lstStyle/>
          <a:p>
            <a:fld id="{DF28FB93-0A08-4E7D-8E63-9EFA29F1E093}" type="slidenum">
              <a:rPr lang="en-US" altLang="ja-JP" smtClean="0"/>
              <a:pPr/>
              <a:t>8</a:t>
            </a:fld>
            <a:endParaRPr kumimoji="1" lang="ja-JP" altLang="en-US"/>
          </a:p>
        </p:txBody>
      </p:sp>
    </p:spTree>
    <p:extLst>
      <p:ext uri="{BB962C8B-B14F-4D97-AF65-F5344CB8AC3E}">
        <p14:creationId xmlns:p14="http://schemas.microsoft.com/office/powerpoint/2010/main" val="210043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606" y="257974"/>
            <a:ext cx="9481121" cy="633190"/>
          </a:xfrm>
        </p:spPr>
        <p:txBody>
          <a:bodyPr>
            <a:normAutofit fontScale="90000"/>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（２）損益計算書のみかた</a:t>
            </a:r>
          </a:p>
        </p:txBody>
      </p:sp>
      <p:sp>
        <p:nvSpPr>
          <p:cNvPr id="4" name="正方形/長方形 3"/>
          <p:cNvSpPr/>
          <p:nvPr/>
        </p:nvSpPr>
        <p:spPr>
          <a:xfrm>
            <a:off x="367606" y="1528262"/>
            <a:ext cx="4430662" cy="4859332"/>
          </a:xfrm>
          <a:prstGeom prst="rect">
            <a:avLst/>
          </a:prstGeom>
          <a:solidFill>
            <a:schemeClr val="accent1">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売上高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20,511</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売上原価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14,556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売上総利益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5,955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販売費及び一般管理費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3,806</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2,148</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営業外収益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営業外費用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経常利益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2,442</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特別利益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特別損失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税引前当期純利益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2,465</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法人税等                               </a:t>
            </a:r>
            <a:r>
              <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kumimoji="1" lang="ja-JP" altLang="en-US"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当期純利益                         </a:t>
            </a:r>
            <a:r>
              <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1,734</a:t>
            </a:r>
            <a:r>
              <a:rPr kumimoji="1" lang="ja-JP" altLang="en-US"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u="sng"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29916" y="1118489"/>
            <a:ext cx="1728192" cy="424732"/>
          </a:xfrm>
          <a:prstGeom prst="rect">
            <a:avLst/>
          </a:prstGeom>
          <a:noFill/>
        </p:spPr>
        <p:txBody>
          <a:bodyPr wrap="square" rtlCol="0">
            <a:spAutoFit/>
          </a:bodyPr>
          <a:lstStyle/>
          <a:p>
            <a:pPr>
              <a:lnSpc>
                <a:spcPct val="900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損益計算書</a:t>
            </a:r>
          </a:p>
        </p:txBody>
      </p:sp>
      <p:sp>
        <p:nvSpPr>
          <p:cNvPr id="17" name="コンテンツ プレースホルダー 2">
            <a:extLst>
              <a:ext uri="{FF2B5EF4-FFF2-40B4-BE49-F238E27FC236}">
                <a16:creationId xmlns:a16="http://schemas.microsoft.com/office/drawing/2014/main" id="{B80AC64A-4B0F-4C75-908C-2E159106918E}"/>
              </a:ext>
            </a:extLst>
          </p:cNvPr>
          <p:cNvSpPr>
            <a:spLocks noGrp="1"/>
          </p:cNvSpPr>
          <p:nvPr>
            <p:ph idx="1"/>
          </p:nvPr>
        </p:nvSpPr>
        <p:spPr>
          <a:xfrm>
            <a:off x="5399160" y="1451997"/>
            <a:ext cx="6408712" cy="5418156"/>
          </a:xfrm>
        </p:spPr>
        <p:txBody>
          <a:bodyPr>
            <a:norm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では、実際に収益性分析を実施してみましょう。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売上高総利益率＝売上総利益</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売上高</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5,955÷20,511=29%</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←業種ごとに様々。</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売上高営業利益率＝営業利益</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売上高</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2,148÷20,511</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10.4%</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←全業種平均</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a:latin typeface="Meiryo UI" panose="020B0604030504040204" pitchFamily="50" charset="-128"/>
                <a:ea typeface="Meiryo UI" panose="020B0604030504040204" pitchFamily="50" charset="-128"/>
                <a:cs typeface="Meiryo UI" panose="020B0604030504040204" pitchFamily="50" charset="-128"/>
              </a:rPr>
              <a:t>、製造</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a:latin typeface="Meiryo UI" panose="020B0604030504040204" pitchFamily="50" charset="-128"/>
                <a:ea typeface="Meiryo UI" panose="020B0604030504040204" pitchFamily="50" charset="-128"/>
                <a:cs typeface="Meiryo UI" panose="020B0604030504040204" pitchFamily="50" charset="-128"/>
              </a:rPr>
              <a:t>、建設</a:t>
            </a:r>
            <a:r>
              <a:rPr lang="en-US" altLang="ja-JP" dirty="0">
                <a:latin typeface="Meiryo UI" panose="020B0604030504040204" pitchFamily="50" charset="-128"/>
                <a:ea typeface="Meiryo UI" panose="020B0604030504040204" pitchFamily="50" charset="-128"/>
                <a:cs typeface="Meiryo UI" panose="020B0604030504040204" pitchFamily="50" charset="-128"/>
              </a:rPr>
              <a:t>2.0%</a:t>
            </a:r>
            <a:r>
              <a:rPr lang="ja-JP" altLang="en-US" dirty="0">
                <a:latin typeface="Meiryo UI" panose="020B0604030504040204" pitchFamily="50" charset="-128"/>
                <a:ea typeface="Meiryo UI" panose="020B0604030504040204" pitchFamily="50" charset="-128"/>
                <a:cs typeface="Meiryo UI" panose="020B0604030504040204" pitchFamily="50" charset="-128"/>
              </a:rPr>
              <a:t>、　　　　　　　　　　　小売</a:t>
            </a:r>
            <a:r>
              <a:rPr lang="en-US" altLang="ja-JP" dirty="0">
                <a:latin typeface="Meiryo UI" panose="020B0604030504040204" pitchFamily="50" charset="-128"/>
                <a:ea typeface="Meiryo UI" panose="020B0604030504040204" pitchFamily="50" charset="-128"/>
                <a:cs typeface="Meiryo UI" panose="020B0604030504040204" pitchFamily="50" charset="-128"/>
              </a:rPr>
              <a:t>2.2%</a:t>
            </a:r>
            <a:r>
              <a:rPr lang="ja-JP" altLang="en-US" dirty="0">
                <a:latin typeface="Meiryo UI" panose="020B0604030504040204" pitchFamily="50" charset="-128"/>
                <a:ea typeface="Meiryo UI" panose="020B0604030504040204" pitchFamily="50" charset="-128"/>
                <a:cs typeface="Meiryo UI" panose="020B0604030504040204" pitchFamily="50" charset="-128"/>
              </a:rPr>
              <a:t>、不動産</a:t>
            </a:r>
            <a:r>
              <a:rPr lang="en-US" altLang="ja-JP" dirty="0">
                <a:latin typeface="Meiryo UI" panose="020B0604030504040204" pitchFamily="50" charset="-128"/>
                <a:ea typeface="Meiryo UI" panose="020B0604030504040204" pitchFamily="50" charset="-128"/>
                <a:cs typeface="Meiryo UI" panose="020B0604030504040204" pitchFamily="50" charset="-128"/>
              </a:rPr>
              <a:t>9.9%</a:t>
            </a:r>
            <a:r>
              <a:rPr lang="ja-JP" altLang="en-US" dirty="0">
                <a:latin typeface="Meiryo UI" panose="020B0604030504040204" pitchFamily="50" charset="-128"/>
                <a:ea typeface="Meiryo UI" panose="020B0604030504040204" pitchFamily="50" charset="-128"/>
                <a:cs typeface="Meiryo UI" panose="020B0604030504040204" pitchFamily="50" charset="-128"/>
              </a:rPr>
              <a:t>、飲食</a:t>
            </a:r>
            <a:r>
              <a:rPr lang="en-US" altLang="ja-JP" dirty="0">
                <a:latin typeface="Meiryo UI" panose="020B0604030504040204" pitchFamily="50" charset="-128"/>
                <a:ea typeface="Meiryo UI" panose="020B0604030504040204" pitchFamily="50" charset="-128"/>
                <a:cs typeface="Meiryo UI" panose="020B0604030504040204" pitchFamily="50" charset="-128"/>
              </a:rPr>
              <a:t>0.9%</a:t>
            </a:r>
            <a:r>
              <a:rPr lang="ja-JP" altLang="en-US" dirty="0">
                <a:latin typeface="Meiryo UI" panose="020B0604030504040204" pitchFamily="50" charset="-128"/>
                <a:ea typeface="Meiryo UI" panose="020B0604030504040204" pitchFamily="50" charset="-128"/>
                <a:cs typeface="Meiryo UI" panose="020B0604030504040204" pitchFamily="50" charset="-128"/>
              </a:rPr>
              <a:t>程度</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いずれの指標も高いに越したことはないが、人材の先行投資をしている場合の計画された赤字のコントロールなど、自社の方針を明確にしたうえで資金繰りと合わせて適切な計画を策定し実施する事が重要。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B6021A4E-E664-415B-983F-44129960A0B8}"/>
              </a:ext>
            </a:extLst>
          </p:cNvPr>
          <p:cNvSpPr>
            <a:spLocks noGrp="1"/>
          </p:cNvSpPr>
          <p:nvPr>
            <p:ph type="sldNum" sz="quarter" idx="12"/>
          </p:nvPr>
        </p:nvSpPr>
        <p:spPr/>
        <p:txBody>
          <a:bodyPr/>
          <a:lstStyle/>
          <a:p>
            <a:fld id="{DF28FB93-0A08-4E7D-8E63-9EFA29F1E093}" type="slidenum">
              <a:rPr lang="en-US" altLang="ja-JP" smtClean="0"/>
              <a:pPr/>
              <a:t>9</a:t>
            </a:fld>
            <a:endParaRPr kumimoji="1" lang="ja-JP" altLang="en-US"/>
          </a:p>
        </p:txBody>
      </p:sp>
    </p:spTree>
    <p:extLst>
      <p:ext uri="{BB962C8B-B14F-4D97-AF65-F5344CB8AC3E}">
        <p14:creationId xmlns:p14="http://schemas.microsoft.com/office/powerpoint/2010/main" val="150960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oLiving_16x9">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EcoLiving_16x9">
      <a:majorFont>
        <a:latin typeface="Cambria"/>
        <a:ea typeface=""/>
        <a:cs typeface=""/>
      </a:majorFont>
      <a:minorFont>
        <a:latin typeface="Cambria"/>
        <a:ea typeface=""/>
        <a:cs typeface=""/>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100000"/>
                <a:lumMod val="100000"/>
              </a:schemeClr>
            </a:gs>
            <a:gs pos="100000">
              <a:schemeClr val="phClr">
                <a:tint val="80000"/>
              </a:schemeClr>
            </a:gs>
          </a:gsLst>
          <a:lin ang="5400000" scaled="0"/>
        </a:gradFill>
        <a:blipFill>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sz="2400"/>
        </a:defPPr>
      </a:lstStyle>
      <a:style>
        <a:lnRef idx="2">
          <a:schemeClr val="accent1">
            <a:shade val="50000"/>
          </a:schemeClr>
        </a:lnRef>
        <a:fillRef idx="1">
          <a:schemeClr val="accent1"/>
        </a:fillRef>
        <a:effectRef idx="0">
          <a:schemeClr val="accent1"/>
        </a:effectRef>
        <a:fontRef idx="minor">
          <a:schemeClr val="lt1"/>
        </a:fontRef>
      </a:style>
    </a:spDef>
    <a:lnDef>
      <a:spPr>
        <a:ln w="28575">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EcoLiving">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EcoLiving">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1982DA8-EA6C-4E78-95DD-332D1E54B4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ナチュラルな生活のプレゼンテーション (ワイド画面)</Template>
  <TotalTime>0</TotalTime>
  <Words>1610</Words>
  <Application>Microsoft Office PowerPoint</Application>
  <PresentationFormat>ユーザー設定</PresentationFormat>
  <Paragraphs>195</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Meiryo UI</vt:lpstr>
      <vt:lpstr>Arial</vt:lpstr>
      <vt:lpstr>Cambria</vt:lpstr>
      <vt:lpstr>EcoLiving_16x9</vt:lpstr>
      <vt:lpstr>　2023/11/4 　よろずミニセミナー   -いまさら聞けない決算書のみかた！-    １．貸借対照表と損益計算書の基礎  　（１）貸借対照表概略   　（２）損益計算書概略   ２．決算書のみかた  　（１）貸借対照表のみかた  　（２）損益計算書のみかた</vt:lpstr>
      <vt:lpstr> 講師略歴　(2023/11/4現在　44歳）    24歳～29歳　　資格の学校TAC岡山校で講師  29歳　　　　　　　2008/11 公認会計士試験合格  29歳～30歳　　2008/12～2009/12 (税)久遠  31歳～38歳　　Delloitte Tohmatsu Group 　　　　　　　　　　 38歳　　　　　　 ・税理士法人久遠倉敷支社開設                      ・倉敷ﾌｧｲﾅﾝｼｬﾙｱﾄﾞﾊﾞｲｻﾞﾘｰ㈱設立  　　　　　　　　　　・田邉上智公認会計士事務所設立 　　　　　　　　　　 42歳　　　　　　 ・鹿鳴コンサルティング㈱設立                      ・倉敷ﾌｧｲﾅﾝｼｬﾙｱﾄﾞﾊﾞｲｻﾞﾘｰ㈱譲渡  　　　　　　　　　　・田邉上智税理士事務所設立　　　　　  </vt:lpstr>
      <vt:lpstr>１.貸借対照表と損益計算書の基礎</vt:lpstr>
      <vt:lpstr>（１）貸借対照表概略 　　　　　～企業の財政状態を表します～</vt:lpstr>
      <vt:lpstr>（２）損益計算書概略　～企業の経営成績を表します～</vt:lpstr>
      <vt:lpstr>２.決算書のみかた</vt:lpstr>
      <vt:lpstr>（１）貸借対照表のみかた</vt:lpstr>
      <vt:lpstr>（１）貸借対照表のみかた</vt:lpstr>
      <vt:lpstr>（２）損益計算書のみかた</vt:lpstr>
      <vt:lpstr>（２）損益計算書のみかた</vt:lpstr>
      <vt:lpstr>終わりに</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2017-07-01T10:59:52Z</dcterms:created>
  <dcterms:modified xsi:type="dcterms:W3CDTF">2024-08-07T02:02:10Z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TC028010969991</vt:lpwstr>
  </property>
</Properties>
</file>